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1948" r:id="rId5"/>
    <p:sldId id="270" r:id="rId6"/>
    <p:sldId id="1939" r:id="rId7"/>
    <p:sldId id="1169" r:id="rId8"/>
    <p:sldId id="1954" r:id="rId9"/>
    <p:sldId id="1955" r:id="rId10"/>
    <p:sldId id="1956" r:id="rId11"/>
    <p:sldId id="256" r:id="rId12"/>
    <p:sldId id="1936" r:id="rId13"/>
    <p:sldId id="283" r:id="rId14"/>
    <p:sldId id="1935" r:id="rId15"/>
    <p:sldId id="257" r:id="rId16"/>
    <p:sldId id="284" r:id="rId17"/>
    <p:sldId id="1951" r:id="rId18"/>
    <p:sldId id="1934" r:id="rId19"/>
    <p:sldId id="286" r:id="rId20"/>
    <p:sldId id="1949" r:id="rId21"/>
    <p:sldId id="1950" r:id="rId22"/>
    <p:sldId id="1938" r:id="rId23"/>
    <p:sldId id="265" r:id="rId24"/>
    <p:sldId id="1168" r:id="rId25"/>
    <p:sldId id="1166" r:id="rId26"/>
    <p:sldId id="268" r:id="rId27"/>
    <p:sldId id="285" r:id="rId28"/>
    <p:sldId id="309" r:id="rId29"/>
    <p:sldId id="313" r:id="rId30"/>
    <p:sldId id="318" r:id="rId31"/>
    <p:sldId id="1952" r:id="rId32"/>
    <p:sldId id="258" r:id="rId33"/>
    <p:sldId id="310" r:id="rId34"/>
    <p:sldId id="319" r:id="rId35"/>
    <p:sldId id="315" r:id="rId36"/>
    <p:sldId id="272" r:id="rId37"/>
    <p:sldId id="259" r:id="rId38"/>
    <p:sldId id="302" r:id="rId39"/>
    <p:sldId id="263" r:id="rId40"/>
    <p:sldId id="316" r:id="rId41"/>
    <p:sldId id="292" r:id="rId42"/>
    <p:sldId id="317" r:id="rId43"/>
    <p:sldId id="1953" r:id="rId44"/>
    <p:sldId id="326" r:id="rId45"/>
    <p:sldId id="327" r:id="rId46"/>
    <p:sldId id="324" r:id="rId47"/>
    <p:sldId id="325" r:id="rId48"/>
    <p:sldId id="271" r:id="rId49"/>
    <p:sldId id="26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9DBD7"/>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57EE41-2F45-429E-A1E5-2A1E00FFA54C}" v="18" dt="2025-09-25T11:03:50.8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86" d="100"/>
          <a:sy n="86" d="100"/>
        </p:scale>
        <p:origin x="828" y="7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_rels/data2.xml.rels><?xml version="1.0" encoding="UTF-8" standalone="yes"?>
<Relationships xmlns="http://schemas.openxmlformats.org/package/2006/relationships"><Relationship Id="rId8" Type="http://schemas.openxmlformats.org/officeDocument/2006/relationships/image" Target="../media/image86.svg"/><Relationship Id="rId3" Type="http://schemas.openxmlformats.org/officeDocument/2006/relationships/image" Target="../media/image81.png"/><Relationship Id="rId7" Type="http://schemas.openxmlformats.org/officeDocument/2006/relationships/image" Target="../media/image85.png"/><Relationship Id="rId2" Type="http://schemas.openxmlformats.org/officeDocument/2006/relationships/image" Target="../media/image80.svg"/><Relationship Id="rId1" Type="http://schemas.openxmlformats.org/officeDocument/2006/relationships/image" Target="../media/image79.png"/><Relationship Id="rId6" Type="http://schemas.openxmlformats.org/officeDocument/2006/relationships/image" Target="../media/image84.svg"/><Relationship Id="rId5" Type="http://schemas.openxmlformats.org/officeDocument/2006/relationships/image" Target="../media/image83.png"/><Relationship Id="rId4" Type="http://schemas.openxmlformats.org/officeDocument/2006/relationships/image" Target="../media/image82.svg"/></Relationships>
</file>

<file path=ppt/diagrams/_rels/drawing2.xml.rels><?xml version="1.0" encoding="UTF-8" standalone="yes"?>
<Relationships xmlns="http://schemas.openxmlformats.org/package/2006/relationships"><Relationship Id="rId8" Type="http://schemas.openxmlformats.org/officeDocument/2006/relationships/image" Target="../media/image86.svg"/><Relationship Id="rId3" Type="http://schemas.openxmlformats.org/officeDocument/2006/relationships/image" Target="../media/image81.png"/><Relationship Id="rId7" Type="http://schemas.openxmlformats.org/officeDocument/2006/relationships/image" Target="../media/image85.png"/><Relationship Id="rId2" Type="http://schemas.openxmlformats.org/officeDocument/2006/relationships/image" Target="../media/image80.svg"/><Relationship Id="rId1" Type="http://schemas.openxmlformats.org/officeDocument/2006/relationships/image" Target="../media/image79.png"/><Relationship Id="rId6" Type="http://schemas.openxmlformats.org/officeDocument/2006/relationships/image" Target="../media/image84.svg"/><Relationship Id="rId5" Type="http://schemas.openxmlformats.org/officeDocument/2006/relationships/image" Target="../media/image83.png"/><Relationship Id="rId4" Type="http://schemas.openxmlformats.org/officeDocument/2006/relationships/image" Target="../media/image8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00C49A-2074-174C-8A90-BFD412229355}" type="doc">
      <dgm:prSet loTypeId="urn:microsoft.com/office/officeart/2005/8/layout/matrix2" loCatId="" qsTypeId="urn:microsoft.com/office/officeart/2005/8/quickstyle/simple1" qsCatId="simple" csTypeId="urn:microsoft.com/office/officeart/2005/8/colors/accent1_2" csCatId="accent1" phldr="1"/>
      <dgm:spPr/>
      <dgm:t>
        <a:bodyPr/>
        <a:lstStyle/>
        <a:p>
          <a:endParaRPr lang="en-GB"/>
        </a:p>
      </dgm:t>
    </dgm:pt>
    <dgm:pt modelId="{CD774265-1455-9B42-AA21-309BF50E22FB}">
      <dgm:prSet phldrT="[Text]" custT="1"/>
      <dgm:spPr>
        <a:solidFill>
          <a:srgbClr val="F7D116"/>
        </a:solidFill>
      </dgm:spPr>
      <dgm:t>
        <a:bodyPr/>
        <a:lstStyle/>
        <a:p>
          <a:r>
            <a:rPr lang="en-GB" sz="2000" b="1" dirty="0">
              <a:latin typeface="Century Gothic" panose="020B0502020202020204" pitchFamily="34" charset="0"/>
            </a:rPr>
            <a:t>FLASH CARDS</a:t>
          </a:r>
        </a:p>
        <a:p>
          <a:r>
            <a:rPr lang="en-GB" sz="1400" b="1" dirty="0">
              <a:solidFill>
                <a:schemeClr val="tx1"/>
              </a:solidFill>
              <a:latin typeface="Century Gothic" panose="020B0502020202020204" pitchFamily="34" charset="0"/>
            </a:rPr>
            <a:t>Kate Jones</a:t>
          </a:r>
          <a:endParaRPr lang="en-GB" sz="1400" b="1" dirty="0">
            <a:latin typeface="Century Gothic" panose="020B0502020202020204" pitchFamily="34" charset="0"/>
          </a:endParaRPr>
        </a:p>
      </dgm:t>
    </dgm:pt>
    <dgm:pt modelId="{A356B12B-43EA-5C4D-A386-9814BB8FAE3B}" type="parTrans" cxnId="{FE4639CD-EA66-7D48-B0A5-56463E1C795C}">
      <dgm:prSet/>
      <dgm:spPr/>
      <dgm:t>
        <a:bodyPr/>
        <a:lstStyle/>
        <a:p>
          <a:endParaRPr lang="en-GB"/>
        </a:p>
      </dgm:t>
    </dgm:pt>
    <dgm:pt modelId="{5DDE71E2-9F5C-2740-8253-BE7A7F3C96CA}" type="sibTrans" cxnId="{FE4639CD-EA66-7D48-B0A5-56463E1C795C}">
      <dgm:prSet/>
      <dgm:spPr/>
      <dgm:t>
        <a:bodyPr/>
        <a:lstStyle/>
        <a:p>
          <a:endParaRPr lang="en-GB"/>
        </a:p>
      </dgm:t>
    </dgm:pt>
    <dgm:pt modelId="{7157AB11-E5C5-AA44-9F8C-8F3F95F89523}">
      <dgm:prSet phldrT="[Text]" custT="1"/>
      <dgm:spPr>
        <a:solidFill>
          <a:srgbClr val="5A88C7"/>
        </a:solidFill>
      </dgm:spPr>
      <dgm:t>
        <a:bodyPr/>
        <a:lstStyle/>
        <a:p>
          <a:r>
            <a:rPr lang="en-GB" sz="2000" b="1" dirty="0">
              <a:latin typeface="Century Gothic" panose="020B0502020202020204" pitchFamily="34" charset="0"/>
            </a:rPr>
            <a:t>SELF QUIZZING</a:t>
          </a:r>
        </a:p>
        <a:p>
          <a:r>
            <a:rPr lang="en-GB" sz="1400" b="1" dirty="0">
              <a:solidFill>
                <a:schemeClr val="tx1"/>
              </a:solidFill>
              <a:latin typeface="Century Gothic" panose="020B0502020202020204" pitchFamily="34" charset="0"/>
            </a:rPr>
            <a:t>Helen Howell &amp; Ross Morrison McGill</a:t>
          </a:r>
          <a:endParaRPr lang="en-GB" sz="1400" b="1" dirty="0">
            <a:latin typeface="Century Gothic" panose="020B0502020202020204" pitchFamily="34" charset="0"/>
          </a:endParaRPr>
        </a:p>
      </dgm:t>
    </dgm:pt>
    <dgm:pt modelId="{11BFC627-B74F-2342-957E-89F87BF9D253}" type="parTrans" cxnId="{A74704F2-20EB-8C41-9233-290634609446}">
      <dgm:prSet/>
      <dgm:spPr/>
      <dgm:t>
        <a:bodyPr/>
        <a:lstStyle/>
        <a:p>
          <a:endParaRPr lang="en-GB"/>
        </a:p>
      </dgm:t>
    </dgm:pt>
    <dgm:pt modelId="{6E4AB4A7-CAB8-734C-8C50-17D5269BBFCA}" type="sibTrans" cxnId="{A74704F2-20EB-8C41-9233-290634609446}">
      <dgm:prSet/>
      <dgm:spPr/>
      <dgm:t>
        <a:bodyPr/>
        <a:lstStyle/>
        <a:p>
          <a:endParaRPr lang="en-GB"/>
        </a:p>
      </dgm:t>
    </dgm:pt>
    <dgm:pt modelId="{445E21D9-ACFD-0A41-AE37-6E25B60EEA02}">
      <dgm:prSet phldrT="[Text]" custT="1"/>
      <dgm:spPr>
        <a:solidFill>
          <a:srgbClr val="F29893"/>
        </a:solidFill>
      </dgm:spPr>
      <dgm:t>
        <a:bodyPr/>
        <a:lstStyle/>
        <a:p>
          <a:r>
            <a:rPr lang="en-GB" sz="2100" b="1" dirty="0">
              <a:latin typeface="Century Gothic" panose="020B0502020202020204" pitchFamily="34" charset="0"/>
            </a:rPr>
            <a:t>MIND MAPS</a:t>
          </a:r>
        </a:p>
        <a:p>
          <a:r>
            <a:rPr lang="en-GB" sz="1400" b="1" i="0" dirty="0">
              <a:solidFill>
                <a:schemeClr val="tx1"/>
              </a:solidFill>
              <a:latin typeface="Century Gothic" panose="020B0502020202020204" pitchFamily="34" charset="0"/>
            </a:rPr>
            <a:t>Karpicke, J. D., &amp; Blunt, J. R. (2011)</a:t>
          </a:r>
          <a:endParaRPr lang="en-GB" sz="1400" b="1" dirty="0">
            <a:solidFill>
              <a:schemeClr val="tx1"/>
            </a:solidFill>
            <a:latin typeface="Century Gothic" panose="020B0502020202020204" pitchFamily="34" charset="0"/>
          </a:endParaRPr>
        </a:p>
      </dgm:t>
    </dgm:pt>
    <dgm:pt modelId="{D3D0DD7B-06E0-4D46-BE1E-68566D48434F}" type="parTrans" cxnId="{18AFDEBA-3275-8E4F-80CB-E28EB2C22BD3}">
      <dgm:prSet/>
      <dgm:spPr/>
      <dgm:t>
        <a:bodyPr/>
        <a:lstStyle/>
        <a:p>
          <a:endParaRPr lang="en-GB"/>
        </a:p>
      </dgm:t>
    </dgm:pt>
    <dgm:pt modelId="{C61BC5C6-8FDD-8849-A8FA-3DB03DFE8B03}" type="sibTrans" cxnId="{18AFDEBA-3275-8E4F-80CB-E28EB2C22BD3}">
      <dgm:prSet/>
      <dgm:spPr/>
      <dgm:t>
        <a:bodyPr/>
        <a:lstStyle/>
        <a:p>
          <a:endParaRPr lang="en-GB"/>
        </a:p>
      </dgm:t>
    </dgm:pt>
    <dgm:pt modelId="{F0EA6D51-3631-0747-880B-E578D508E650}">
      <dgm:prSet phldrT="[Text]" custT="1"/>
      <dgm:spPr>
        <a:solidFill>
          <a:srgbClr val="EF7D06"/>
        </a:solidFill>
      </dgm:spPr>
      <dgm:t>
        <a:bodyPr/>
        <a:lstStyle/>
        <a:p>
          <a:r>
            <a:rPr lang="en-GB" sz="2100" b="1" dirty="0">
              <a:latin typeface="Century Gothic" panose="020B0502020202020204" pitchFamily="34" charset="0"/>
            </a:rPr>
            <a:t>BRAIN DUMPS</a:t>
          </a:r>
        </a:p>
        <a:p>
          <a:r>
            <a:rPr lang="en-GB" sz="1400" b="1" dirty="0">
              <a:solidFill>
                <a:schemeClr val="tx1"/>
              </a:solidFill>
              <a:latin typeface="Century Gothic" panose="020B0502020202020204" pitchFamily="34" charset="0"/>
            </a:rPr>
            <a:t>Pooja k. Agarwal &amp; Patrice M. Bain </a:t>
          </a:r>
          <a:endParaRPr lang="en-GB" sz="1400" b="1" dirty="0">
            <a:latin typeface="Century Gothic" panose="020B0502020202020204" pitchFamily="34" charset="0"/>
          </a:endParaRPr>
        </a:p>
      </dgm:t>
    </dgm:pt>
    <dgm:pt modelId="{5FCE6A59-8113-FB47-98EF-14997AB3F956}" type="parTrans" cxnId="{858AAA4D-CFB2-9A42-A593-AE34FDBA3AB6}">
      <dgm:prSet/>
      <dgm:spPr/>
      <dgm:t>
        <a:bodyPr/>
        <a:lstStyle/>
        <a:p>
          <a:endParaRPr lang="en-GB"/>
        </a:p>
      </dgm:t>
    </dgm:pt>
    <dgm:pt modelId="{25DC7254-6592-5542-9B1D-914DC07EB880}" type="sibTrans" cxnId="{858AAA4D-CFB2-9A42-A593-AE34FDBA3AB6}">
      <dgm:prSet/>
      <dgm:spPr/>
      <dgm:t>
        <a:bodyPr/>
        <a:lstStyle/>
        <a:p>
          <a:endParaRPr lang="en-GB"/>
        </a:p>
      </dgm:t>
    </dgm:pt>
    <dgm:pt modelId="{960E8279-0823-D74E-8F7D-3D3CDF53F247}" type="pres">
      <dgm:prSet presAssocID="{9A00C49A-2074-174C-8A90-BFD412229355}" presName="matrix" presStyleCnt="0">
        <dgm:presLayoutVars>
          <dgm:chMax val="1"/>
          <dgm:dir/>
          <dgm:resizeHandles val="exact"/>
        </dgm:presLayoutVars>
      </dgm:prSet>
      <dgm:spPr/>
    </dgm:pt>
    <dgm:pt modelId="{45521A40-5A5C-EA42-B42B-66C6E487C831}" type="pres">
      <dgm:prSet presAssocID="{9A00C49A-2074-174C-8A90-BFD412229355}" presName="axisShape" presStyleLbl="bgShp" presStyleIdx="0" presStyleCnt="1"/>
      <dgm:spPr/>
    </dgm:pt>
    <dgm:pt modelId="{DECA7184-5F84-D54A-8EDD-7221CB7FDB98}" type="pres">
      <dgm:prSet presAssocID="{9A00C49A-2074-174C-8A90-BFD412229355}" presName="rect1" presStyleLbl="node1" presStyleIdx="0" presStyleCnt="4">
        <dgm:presLayoutVars>
          <dgm:chMax val="0"/>
          <dgm:chPref val="0"/>
          <dgm:bulletEnabled val="1"/>
        </dgm:presLayoutVars>
      </dgm:prSet>
      <dgm:spPr/>
    </dgm:pt>
    <dgm:pt modelId="{A9CC453E-95AF-7847-A5E5-E7471F925DD3}" type="pres">
      <dgm:prSet presAssocID="{9A00C49A-2074-174C-8A90-BFD412229355}" presName="rect2" presStyleLbl="node1" presStyleIdx="1" presStyleCnt="4">
        <dgm:presLayoutVars>
          <dgm:chMax val="0"/>
          <dgm:chPref val="0"/>
          <dgm:bulletEnabled val="1"/>
        </dgm:presLayoutVars>
      </dgm:prSet>
      <dgm:spPr/>
    </dgm:pt>
    <dgm:pt modelId="{06407537-2E6C-4C4B-B144-61FEA24ABBBE}" type="pres">
      <dgm:prSet presAssocID="{9A00C49A-2074-174C-8A90-BFD412229355}" presName="rect3" presStyleLbl="node1" presStyleIdx="2" presStyleCnt="4">
        <dgm:presLayoutVars>
          <dgm:chMax val="0"/>
          <dgm:chPref val="0"/>
          <dgm:bulletEnabled val="1"/>
        </dgm:presLayoutVars>
      </dgm:prSet>
      <dgm:spPr/>
    </dgm:pt>
    <dgm:pt modelId="{65204145-36F6-1948-A077-063A662ADB8E}" type="pres">
      <dgm:prSet presAssocID="{9A00C49A-2074-174C-8A90-BFD412229355}" presName="rect4" presStyleLbl="node1" presStyleIdx="3" presStyleCnt="4">
        <dgm:presLayoutVars>
          <dgm:chMax val="0"/>
          <dgm:chPref val="0"/>
          <dgm:bulletEnabled val="1"/>
        </dgm:presLayoutVars>
      </dgm:prSet>
      <dgm:spPr/>
    </dgm:pt>
  </dgm:ptLst>
  <dgm:cxnLst>
    <dgm:cxn modelId="{0F86E83B-F61B-8146-AFC5-1339E6B6E215}" type="presOf" srcId="{9A00C49A-2074-174C-8A90-BFD412229355}" destId="{960E8279-0823-D74E-8F7D-3D3CDF53F247}" srcOrd="0" destOrd="0" presId="urn:microsoft.com/office/officeart/2005/8/layout/matrix2"/>
    <dgm:cxn modelId="{12F6A243-98A9-6647-9262-892A7510EBEA}" type="presOf" srcId="{7157AB11-E5C5-AA44-9F8C-8F3F95F89523}" destId="{A9CC453E-95AF-7847-A5E5-E7471F925DD3}" srcOrd="0" destOrd="0" presId="urn:microsoft.com/office/officeart/2005/8/layout/matrix2"/>
    <dgm:cxn modelId="{A96E0B4B-1A1C-B742-8D87-572B3116BFE7}" type="presOf" srcId="{F0EA6D51-3631-0747-880B-E578D508E650}" destId="{65204145-36F6-1948-A077-063A662ADB8E}" srcOrd="0" destOrd="0" presId="urn:microsoft.com/office/officeart/2005/8/layout/matrix2"/>
    <dgm:cxn modelId="{858AAA4D-CFB2-9A42-A593-AE34FDBA3AB6}" srcId="{9A00C49A-2074-174C-8A90-BFD412229355}" destId="{F0EA6D51-3631-0747-880B-E578D508E650}" srcOrd="3" destOrd="0" parTransId="{5FCE6A59-8113-FB47-98EF-14997AB3F956}" sibTransId="{25DC7254-6592-5542-9B1D-914DC07EB880}"/>
    <dgm:cxn modelId="{89A310AA-7C84-A541-A2D2-7C1B994FF124}" type="presOf" srcId="{445E21D9-ACFD-0A41-AE37-6E25B60EEA02}" destId="{06407537-2E6C-4C4B-B144-61FEA24ABBBE}" srcOrd="0" destOrd="0" presId="urn:microsoft.com/office/officeart/2005/8/layout/matrix2"/>
    <dgm:cxn modelId="{18AFDEBA-3275-8E4F-80CB-E28EB2C22BD3}" srcId="{9A00C49A-2074-174C-8A90-BFD412229355}" destId="{445E21D9-ACFD-0A41-AE37-6E25B60EEA02}" srcOrd="2" destOrd="0" parTransId="{D3D0DD7B-06E0-4D46-BE1E-68566D48434F}" sibTransId="{C61BC5C6-8FDD-8849-A8FA-3DB03DFE8B03}"/>
    <dgm:cxn modelId="{FE4639CD-EA66-7D48-B0A5-56463E1C795C}" srcId="{9A00C49A-2074-174C-8A90-BFD412229355}" destId="{CD774265-1455-9B42-AA21-309BF50E22FB}" srcOrd="0" destOrd="0" parTransId="{A356B12B-43EA-5C4D-A386-9814BB8FAE3B}" sibTransId="{5DDE71E2-9F5C-2740-8253-BE7A7F3C96CA}"/>
    <dgm:cxn modelId="{33314DEC-9A3F-9B4D-942B-CB64605CF074}" type="presOf" srcId="{CD774265-1455-9B42-AA21-309BF50E22FB}" destId="{DECA7184-5F84-D54A-8EDD-7221CB7FDB98}" srcOrd="0" destOrd="0" presId="urn:microsoft.com/office/officeart/2005/8/layout/matrix2"/>
    <dgm:cxn modelId="{A74704F2-20EB-8C41-9233-290634609446}" srcId="{9A00C49A-2074-174C-8A90-BFD412229355}" destId="{7157AB11-E5C5-AA44-9F8C-8F3F95F89523}" srcOrd="1" destOrd="0" parTransId="{11BFC627-B74F-2342-957E-89F87BF9D253}" sibTransId="{6E4AB4A7-CAB8-734C-8C50-17D5269BBFCA}"/>
    <dgm:cxn modelId="{09FF6414-3358-F146-B14A-AB9A0CD1F6AA}" type="presParOf" srcId="{960E8279-0823-D74E-8F7D-3D3CDF53F247}" destId="{45521A40-5A5C-EA42-B42B-66C6E487C831}" srcOrd="0" destOrd="0" presId="urn:microsoft.com/office/officeart/2005/8/layout/matrix2"/>
    <dgm:cxn modelId="{3D5B6716-1635-3F4A-B615-FE64381746AB}" type="presParOf" srcId="{960E8279-0823-D74E-8F7D-3D3CDF53F247}" destId="{DECA7184-5F84-D54A-8EDD-7221CB7FDB98}" srcOrd="1" destOrd="0" presId="urn:microsoft.com/office/officeart/2005/8/layout/matrix2"/>
    <dgm:cxn modelId="{9E2323D0-42E4-5948-8077-32B4FCA12128}" type="presParOf" srcId="{960E8279-0823-D74E-8F7D-3D3CDF53F247}" destId="{A9CC453E-95AF-7847-A5E5-E7471F925DD3}" srcOrd="2" destOrd="0" presId="urn:microsoft.com/office/officeart/2005/8/layout/matrix2"/>
    <dgm:cxn modelId="{D32330CE-FA8B-1B45-8F23-AE44661CA9D0}" type="presParOf" srcId="{960E8279-0823-D74E-8F7D-3D3CDF53F247}" destId="{06407537-2E6C-4C4B-B144-61FEA24ABBBE}" srcOrd="3" destOrd="0" presId="urn:microsoft.com/office/officeart/2005/8/layout/matrix2"/>
    <dgm:cxn modelId="{4DC98DB2-5EC1-7241-A0B7-CE73B37EFA2A}" type="presParOf" srcId="{960E8279-0823-D74E-8F7D-3D3CDF53F247}" destId="{65204145-36F6-1948-A077-063A662ADB8E}" srcOrd="4" destOrd="0" presId="urn:microsoft.com/office/officeart/2005/8/layout/matrix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00B92D9-6B0F-42C2-BDF6-4EFFCFEB4026}"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E6FBF744-0A33-4134-8BBE-486B04DC863A}">
      <dgm:prSet/>
      <dgm:spPr/>
      <dgm:t>
        <a:bodyPr/>
        <a:lstStyle/>
        <a:p>
          <a:pPr>
            <a:lnSpc>
              <a:spcPct val="100000"/>
            </a:lnSpc>
          </a:pPr>
          <a:r>
            <a:rPr lang="en-GB" b="1" i="0" baseline="0" dirty="0"/>
            <a:t>School Sixth Form? OR </a:t>
          </a:r>
        </a:p>
        <a:p>
          <a:pPr>
            <a:lnSpc>
              <a:spcPct val="100000"/>
            </a:lnSpc>
          </a:pPr>
          <a:r>
            <a:rPr lang="en-GB" b="1" i="0" baseline="0" dirty="0"/>
            <a:t>Sixth form College? </a:t>
          </a:r>
          <a:br>
            <a:rPr lang="en-GB" b="1" i="0" baseline="0" dirty="0"/>
          </a:br>
          <a:br>
            <a:rPr lang="en-GB" b="1" i="0" baseline="0" dirty="0"/>
          </a:br>
          <a:r>
            <a:rPr lang="en-GB" b="1" i="0" baseline="0" dirty="0"/>
            <a:t>College of Further Education? </a:t>
          </a:r>
          <a:endParaRPr lang="en-US" b="1" dirty="0"/>
        </a:p>
      </dgm:t>
    </dgm:pt>
    <dgm:pt modelId="{05C988C0-0355-4215-8136-EFBF14C16B38}" type="parTrans" cxnId="{B36F0780-E97C-41AB-8394-338C6084EE1A}">
      <dgm:prSet/>
      <dgm:spPr/>
      <dgm:t>
        <a:bodyPr/>
        <a:lstStyle/>
        <a:p>
          <a:endParaRPr lang="en-US"/>
        </a:p>
      </dgm:t>
    </dgm:pt>
    <dgm:pt modelId="{A8A1B0DB-1553-48D7-BDBB-BAA915F6B6D8}" type="sibTrans" cxnId="{B36F0780-E97C-41AB-8394-338C6084EE1A}">
      <dgm:prSet/>
      <dgm:spPr/>
      <dgm:t>
        <a:bodyPr/>
        <a:lstStyle/>
        <a:p>
          <a:endParaRPr lang="en-US"/>
        </a:p>
      </dgm:t>
    </dgm:pt>
    <dgm:pt modelId="{DAF98A8B-E589-469E-840D-46C349AEFCD4}">
      <dgm:prSet/>
      <dgm:spPr/>
      <dgm:t>
        <a:bodyPr/>
        <a:lstStyle/>
        <a:p>
          <a:pPr>
            <a:lnSpc>
              <a:spcPct val="100000"/>
            </a:lnSpc>
          </a:pPr>
          <a:r>
            <a:rPr lang="en-GB" b="1" i="0" baseline="0" dirty="0"/>
            <a:t>UTC?</a:t>
          </a:r>
          <a:br>
            <a:rPr lang="en-GB" b="0" i="0" baseline="0" dirty="0"/>
          </a:br>
          <a:endParaRPr lang="en-US" dirty="0"/>
        </a:p>
      </dgm:t>
    </dgm:pt>
    <dgm:pt modelId="{F8C6ADE1-7EF0-4EA3-A8B4-86D6EF7B81CC}" type="parTrans" cxnId="{CFDB4AAA-2D29-4FB8-B3CF-4AB652373D4A}">
      <dgm:prSet/>
      <dgm:spPr/>
      <dgm:t>
        <a:bodyPr/>
        <a:lstStyle/>
        <a:p>
          <a:endParaRPr lang="en-US"/>
        </a:p>
      </dgm:t>
    </dgm:pt>
    <dgm:pt modelId="{1F67B154-9F1E-493B-AC70-54E45BFDDAF3}" type="sibTrans" cxnId="{CFDB4AAA-2D29-4FB8-B3CF-4AB652373D4A}">
      <dgm:prSet/>
      <dgm:spPr/>
      <dgm:t>
        <a:bodyPr/>
        <a:lstStyle/>
        <a:p>
          <a:endParaRPr lang="en-US"/>
        </a:p>
      </dgm:t>
    </dgm:pt>
    <dgm:pt modelId="{0CE441C5-9954-4303-9B4F-9F94779A89D3}">
      <dgm:prSet/>
      <dgm:spPr/>
      <dgm:t>
        <a:bodyPr/>
        <a:lstStyle/>
        <a:p>
          <a:pPr>
            <a:lnSpc>
              <a:spcPct val="100000"/>
            </a:lnSpc>
          </a:pPr>
          <a:r>
            <a:rPr lang="en-GB" b="1" i="0" baseline="0" dirty="0"/>
            <a:t>Specialist School? </a:t>
          </a:r>
          <a:br>
            <a:rPr lang="en-GB" b="1" i="0" baseline="0" dirty="0"/>
          </a:br>
          <a:br>
            <a:rPr lang="en-GB" b="1" i="0" baseline="0" dirty="0"/>
          </a:br>
          <a:r>
            <a:rPr lang="en-GB" b="1" i="0" baseline="0" dirty="0"/>
            <a:t>Apprenticeship?</a:t>
          </a:r>
          <a:endParaRPr lang="en-US" b="1" dirty="0"/>
        </a:p>
      </dgm:t>
    </dgm:pt>
    <dgm:pt modelId="{5C876561-8F72-49AD-B99B-4D2873944BDB}" type="parTrans" cxnId="{205C00A6-EF92-450F-8627-670E779EE2FB}">
      <dgm:prSet/>
      <dgm:spPr/>
      <dgm:t>
        <a:bodyPr/>
        <a:lstStyle/>
        <a:p>
          <a:endParaRPr lang="en-US"/>
        </a:p>
      </dgm:t>
    </dgm:pt>
    <dgm:pt modelId="{3B793D00-C015-4FD3-AF08-FB83FA975C5E}" type="sibTrans" cxnId="{205C00A6-EF92-450F-8627-670E779EE2FB}">
      <dgm:prSet/>
      <dgm:spPr/>
      <dgm:t>
        <a:bodyPr/>
        <a:lstStyle/>
        <a:p>
          <a:endParaRPr lang="en-US"/>
        </a:p>
      </dgm:t>
    </dgm:pt>
    <dgm:pt modelId="{49CAEB00-69E5-4DEB-863F-9E170346CBEC}">
      <dgm:prSet/>
      <dgm:spPr/>
      <dgm:t>
        <a:bodyPr/>
        <a:lstStyle/>
        <a:p>
          <a:pPr>
            <a:lnSpc>
              <a:spcPct val="100000"/>
            </a:lnSpc>
          </a:pPr>
          <a:r>
            <a:rPr lang="en-GB" b="1" dirty="0"/>
            <a:t>Dress Code? Timetable? Journey? </a:t>
          </a:r>
        </a:p>
        <a:p>
          <a:pPr>
            <a:lnSpc>
              <a:spcPct val="100000"/>
            </a:lnSpc>
          </a:pPr>
          <a:r>
            <a:rPr lang="en-GB" b="1" dirty="0"/>
            <a:t>Entry Requirements, Exam and Results?</a:t>
          </a:r>
          <a:br>
            <a:rPr lang="en-GB" b="1" i="0" baseline="0" dirty="0"/>
          </a:br>
          <a:endParaRPr lang="en-US" b="1" dirty="0"/>
        </a:p>
      </dgm:t>
    </dgm:pt>
    <dgm:pt modelId="{C2676F5B-93A6-4CA8-AA10-1404579A05C6}" type="parTrans" cxnId="{BEF0B8C3-14B0-4628-8931-29B007310C04}">
      <dgm:prSet/>
      <dgm:spPr/>
      <dgm:t>
        <a:bodyPr/>
        <a:lstStyle/>
        <a:p>
          <a:endParaRPr lang="en-US"/>
        </a:p>
      </dgm:t>
    </dgm:pt>
    <dgm:pt modelId="{49579EC7-BD99-492A-843F-A2D5B17581C6}" type="sibTrans" cxnId="{BEF0B8C3-14B0-4628-8931-29B007310C04}">
      <dgm:prSet/>
      <dgm:spPr/>
      <dgm:t>
        <a:bodyPr/>
        <a:lstStyle/>
        <a:p>
          <a:endParaRPr lang="en-US"/>
        </a:p>
      </dgm:t>
    </dgm:pt>
    <dgm:pt modelId="{D64DA148-8D32-4958-9A00-42F0E0F6BCBD}" type="pres">
      <dgm:prSet presAssocID="{700B92D9-6B0F-42C2-BDF6-4EFFCFEB4026}" presName="root" presStyleCnt="0">
        <dgm:presLayoutVars>
          <dgm:dir/>
          <dgm:resizeHandles val="exact"/>
        </dgm:presLayoutVars>
      </dgm:prSet>
      <dgm:spPr/>
    </dgm:pt>
    <dgm:pt modelId="{A4F5CE57-2AEE-43F4-B89C-C313D21155AF}" type="pres">
      <dgm:prSet presAssocID="{E6FBF744-0A33-4134-8BBE-486B04DC863A}" presName="compNode" presStyleCnt="0"/>
      <dgm:spPr/>
    </dgm:pt>
    <dgm:pt modelId="{9D2CB4C8-7041-42BA-8D98-5B51FEDFE44B}" type="pres">
      <dgm:prSet presAssocID="{E6FBF744-0A33-4134-8BBE-486B04DC863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choolhouse"/>
        </a:ext>
      </dgm:extLst>
    </dgm:pt>
    <dgm:pt modelId="{ED697ACC-C161-457B-A8AA-DC1501E75EB3}" type="pres">
      <dgm:prSet presAssocID="{E6FBF744-0A33-4134-8BBE-486B04DC863A}" presName="spaceRect" presStyleCnt="0"/>
      <dgm:spPr/>
    </dgm:pt>
    <dgm:pt modelId="{7BE58DF5-2B48-4BBB-9420-A29D7A77B918}" type="pres">
      <dgm:prSet presAssocID="{E6FBF744-0A33-4134-8BBE-486B04DC863A}" presName="textRect" presStyleLbl="revTx" presStyleIdx="0" presStyleCnt="4" custScaleX="100000" custScaleY="212292" custLinFactNeighborX="-607" custLinFactNeighborY="46421">
        <dgm:presLayoutVars>
          <dgm:chMax val="1"/>
          <dgm:chPref val="1"/>
        </dgm:presLayoutVars>
      </dgm:prSet>
      <dgm:spPr/>
    </dgm:pt>
    <dgm:pt modelId="{DA751340-AF0E-4C89-9577-2FDFEEF67B7A}" type="pres">
      <dgm:prSet presAssocID="{A8A1B0DB-1553-48D7-BDBB-BAA915F6B6D8}" presName="sibTrans" presStyleCnt="0"/>
      <dgm:spPr/>
    </dgm:pt>
    <dgm:pt modelId="{111A7B5E-5420-4373-B880-28CF20DBFAD9}" type="pres">
      <dgm:prSet presAssocID="{DAF98A8B-E589-469E-840D-46C349AEFCD4}" presName="compNode" presStyleCnt="0"/>
      <dgm:spPr/>
    </dgm:pt>
    <dgm:pt modelId="{E7D15FC8-1172-4AB3-AB67-9DB83BA12267}" type="pres">
      <dgm:prSet presAssocID="{DAF98A8B-E589-469E-840D-46C349AEFCD4}" presName="iconRect" presStyleLbl="node1" presStyleIdx="1" presStyleCnt="4" custLinFactNeighborX="-2013" custLinFactNeighborY="2977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omputer"/>
        </a:ext>
      </dgm:extLst>
    </dgm:pt>
    <dgm:pt modelId="{D6E88502-9E6A-4A8A-A3F8-546A010AF3B1}" type="pres">
      <dgm:prSet presAssocID="{DAF98A8B-E589-469E-840D-46C349AEFCD4}" presName="spaceRect" presStyleCnt="0"/>
      <dgm:spPr/>
    </dgm:pt>
    <dgm:pt modelId="{6CB2FCFF-CE4A-4B6B-9035-1D5B314488FC}" type="pres">
      <dgm:prSet presAssocID="{DAF98A8B-E589-469E-840D-46C349AEFCD4}" presName="textRect" presStyleLbl="revTx" presStyleIdx="1" presStyleCnt="4">
        <dgm:presLayoutVars>
          <dgm:chMax val="1"/>
          <dgm:chPref val="1"/>
        </dgm:presLayoutVars>
      </dgm:prSet>
      <dgm:spPr/>
    </dgm:pt>
    <dgm:pt modelId="{0E0C9FF4-8D53-480B-81C4-8829141B377D}" type="pres">
      <dgm:prSet presAssocID="{1F67B154-9F1E-493B-AC70-54E45BFDDAF3}" presName="sibTrans" presStyleCnt="0"/>
      <dgm:spPr/>
    </dgm:pt>
    <dgm:pt modelId="{323675B9-8703-4DCC-A766-0C1D2BB46409}" type="pres">
      <dgm:prSet presAssocID="{0CE441C5-9954-4303-9B4F-9F94779A89D3}" presName="compNode" presStyleCnt="0"/>
      <dgm:spPr/>
    </dgm:pt>
    <dgm:pt modelId="{1A18A6B5-0F3F-4B48-B46B-5C8B8BA20160}" type="pres">
      <dgm:prSet presAssocID="{0CE441C5-9954-4303-9B4F-9F94779A89D3}" presName="iconRect" presStyleLbl="node1" presStyleIdx="2" presStyleCnt="4" custLinFactNeighborX="14088" custLinFactNeighborY="-12"/>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iploma Roll"/>
        </a:ext>
      </dgm:extLst>
    </dgm:pt>
    <dgm:pt modelId="{9BFF3DC5-64BD-49B5-AF46-E5BE0787E9B6}" type="pres">
      <dgm:prSet presAssocID="{0CE441C5-9954-4303-9B4F-9F94779A89D3}" presName="spaceRect" presStyleCnt="0"/>
      <dgm:spPr/>
    </dgm:pt>
    <dgm:pt modelId="{C7684B62-9D8F-4023-BE10-7E5429A9CC59}" type="pres">
      <dgm:prSet presAssocID="{0CE441C5-9954-4303-9B4F-9F94779A89D3}" presName="textRect" presStyleLbl="revTx" presStyleIdx="2" presStyleCnt="4">
        <dgm:presLayoutVars>
          <dgm:chMax val="1"/>
          <dgm:chPref val="1"/>
        </dgm:presLayoutVars>
      </dgm:prSet>
      <dgm:spPr/>
    </dgm:pt>
    <dgm:pt modelId="{C8471914-69CB-4012-B7E4-BAF413674E36}" type="pres">
      <dgm:prSet presAssocID="{3B793D00-C015-4FD3-AF08-FB83FA975C5E}" presName="sibTrans" presStyleCnt="0"/>
      <dgm:spPr/>
    </dgm:pt>
    <dgm:pt modelId="{558C7F17-6094-4861-B710-7689BFC835EE}" type="pres">
      <dgm:prSet presAssocID="{49CAEB00-69E5-4DEB-863F-9E170346CBEC}" presName="compNode" presStyleCnt="0"/>
      <dgm:spPr/>
    </dgm:pt>
    <dgm:pt modelId="{9B1CE0CC-E6F9-4000-A43A-9411D62F927A}" type="pres">
      <dgm:prSet presAssocID="{49CAEB00-69E5-4DEB-863F-9E170346CBEC}" presName="iconRect" presStyleLbl="node1" presStyleIdx="3" presStyleCnt="4" custLinFactNeighborX="-2041" custLinFactNeighborY="-1067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lock"/>
        </a:ext>
      </dgm:extLst>
    </dgm:pt>
    <dgm:pt modelId="{DF7DD994-0BC3-45D2-A15E-51ED091ED121}" type="pres">
      <dgm:prSet presAssocID="{49CAEB00-69E5-4DEB-863F-9E170346CBEC}" presName="spaceRect" presStyleCnt="0"/>
      <dgm:spPr/>
    </dgm:pt>
    <dgm:pt modelId="{272C4BD5-2F37-4930-B9FD-6766BD313BBB}" type="pres">
      <dgm:prSet presAssocID="{49CAEB00-69E5-4DEB-863F-9E170346CBEC}" presName="textRect" presStyleLbl="revTx" presStyleIdx="3" presStyleCnt="4" custScaleX="203587" custScaleY="173468">
        <dgm:presLayoutVars>
          <dgm:chMax val="1"/>
          <dgm:chPref val="1"/>
        </dgm:presLayoutVars>
      </dgm:prSet>
      <dgm:spPr/>
    </dgm:pt>
  </dgm:ptLst>
  <dgm:cxnLst>
    <dgm:cxn modelId="{30B61330-CF88-442A-B50A-2A588CD7BFC2}" type="presOf" srcId="{700B92D9-6B0F-42C2-BDF6-4EFFCFEB4026}" destId="{D64DA148-8D32-4958-9A00-42F0E0F6BCBD}" srcOrd="0" destOrd="0" presId="urn:microsoft.com/office/officeart/2018/2/layout/IconLabelList"/>
    <dgm:cxn modelId="{B36F0780-E97C-41AB-8394-338C6084EE1A}" srcId="{700B92D9-6B0F-42C2-BDF6-4EFFCFEB4026}" destId="{E6FBF744-0A33-4134-8BBE-486B04DC863A}" srcOrd="0" destOrd="0" parTransId="{05C988C0-0355-4215-8136-EFBF14C16B38}" sibTransId="{A8A1B0DB-1553-48D7-BDBB-BAA915F6B6D8}"/>
    <dgm:cxn modelId="{2BAC109B-5FB2-48E0-97CB-5A5A451BC3E4}" type="presOf" srcId="{49CAEB00-69E5-4DEB-863F-9E170346CBEC}" destId="{272C4BD5-2F37-4930-B9FD-6766BD313BBB}" srcOrd="0" destOrd="0" presId="urn:microsoft.com/office/officeart/2018/2/layout/IconLabelList"/>
    <dgm:cxn modelId="{D64951A1-AC8A-4DB2-87C2-4F283F51A6F8}" type="presOf" srcId="{DAF98A8B-E589-469E-840D-46C349AEFCD4}" destId="{6CB2FCFF-CE4A-4B6B-9035-1D5B314488FC}" srcOrd="0" destOrd="0" presId="urn:microsoft.com/office/officeart/2018/2/layout/IconLabelList"/>
    <dgm:cxn modelId="{205C00A6-EF92-450F-8627-670E779EE2FB}" srcId="{700B92D9-6B0F-42C2-BDF6-4EFFCFEB4026}" destId="{0CE441C5-9954-4303-9B4F-9F94779A89D3}" srcOrd="2" destOrd="0" parTransId="{5C876561-8F72-49AD-B99B-4D2873944BDB}" sibTransId="{3B793D00-C015-4FD3-AF08-FB83FA975C5E}"/>
    <dgm:cxn modelId="{CFDB4AAA-2D29-4FB8-B3CF-4AB652373D4A}" srcId="{700B92D9-6B0F-42C2-BDF6-4EFFCFEB4026}" destId="{DAF98A8B-E589-469E-840D-46C349AEFCD4}" srcOrd="1" destOrd="0" parTransId="{F8C6ADE1-7EF0-4EA3-A8B4-86D6EF7B81CC}" sibTransId="{1F67B154-9F1E-493B-AC70-54E45BFDDAF3}"/>
    <dgm:cxn modelId="{1496F7AA-758C-4FD7-8937-1F0EDCE7FB60}" type="presOf" srcId="{0CE441C5-9954-4303-9B4F-9F94779A89D3}" destId="{C7684B62-9D8F-4023-BE10-7E5429A9CC59}" srcOrd="0" destOrd="0" presId="urn:microsoft.com/office/officeart/2018/2/layout/IconLabelList"/>
    <dgm:cxn modelId="{BEF0B8C3-14B0-4628-8931-29B007310C04}" srcId="{700B92D9-6B0F-42C2-BDF6-4EFFCFEB4026}" destId="{49CAEB00-69E5-4DEB-863F-9E170346CBEC}" srcOrd="3" destOrd="0" parTransId="{C2676F5B-93A6-4CA8-AA10-1404579A05C6}" sibTransId="{49579EC7-BD99-492A-843F-A2D5B17581C6}"/>
    <dgm:cxn modelId="{CDF4FCF9-B63E-4E91-8988-504E15959DF4}" type="presOf" srcId="{E6FBF744-0A33-4134-8BBE-486B04DC863A}" destId="{7BE58DF5-2B48-4BBB-9420-A29D7A77B918}" srcOrd="0" destOrd="0" presId="urn:microsoft.com/office/officeart/2018/2/layout/IconLabelList"/>
    <dgm:cxn modelId="{AB570769-0D06-4C34-84DF-95CBE398E63F}" type="presParOf" srcId="{D64DA148-8D32-4958-9A00-42F0E0F6BCBD}" destId="{A4F5CE57-2AEE-43F4-B89C-C313D21155AF}" srcOrd="0" destOrd="0" presId="urn:microsoft.com/office/officeart/2018/2/layout/IconLabelList"/>
    <dgm:cxn modelId="{411D9A2D-ECD1-462E-9874-9667C625D2FB}" type="presParOf" srcId="{A4F5CE57-2AEE-43F4-B89C-C313D21155AF}" destId="{9D2CB4C8-7041-42BA-8D98-5B51FEDFE44B}" srcOrd="0" destOrd="0" presId="urn:microsoft.com/office/officeart/2018/2/layout/IconLabelList"/>
    <dgm:cxn modelId="{C3A9D1D7-829C-4FCE-9151-276F5839EAA1}" type="presParOf" srcId="{A4F5CE57-2AEE-43F4-B89C-C313D21155AF}" destId="{ED697ACC-C161-457B-A8AA-DC1501E75EB3}" srcOrd="1" destOrd="0" presId="urn:microsoft.com/office/officeart/2018/2/layout/IconLabelList"/>
    <dgm:cxn modelId="{01A672C9-27DC-49D1-954C-D3F3BA5BA0C6}" type="presParOf" srcId="{A4F5CE57-2AEE-43F4-B89C-C313D21155AF}" destId="{7BE58DF5-2B48-4BBB-9420-A29D7A77B918}" srcOrd="2" destOrd="0" presId="urn:microsoft.com/office/officeart/2018/2/layout/IconLabelList"/>
    <dgm:cxn modelId="{DB16E333-87FA-44E7-A9D2-1864689D5A36}" type="presParOf" srcId="{D64DA148-8D32-4958-9A00-42F0E0F6BCBD}" destId="{DA751340-AF0E-4C89-9577-2FDFEEF67B7A}" srcOrd="1" destOrd="0" presId="urn:microsoft.com/office/officeart/2018/2/layout/IconLabelList"/>
    <dgm:cxn modelId="{647CEEF0-F3C4-4B37-9098-551A0C1C4AD5}" type="presParOf" srcId="{D64DA148-8D32-4958-9A00-42F0E0F6BCBD}" destId="{111A7B5E-5420-4373-B880-28CF20DBFAD9}" srcOrd="2" destOrd="0" presId="urn:microsoft.com/office/officeart/2018/2/layout/IconLabelList"/>
    <dgm:cxn modelId="{4365189C-F35F-42E5-9940-5A115CC52C00}" type="presParOf" srcId="{111A7B5E-5420-4373-B880-28CF20DBFAD9}" destId="{E7D15FC8-1172-4AB3-AB67-9DB83BA12267}" srcOrd="0" destOrd="0" presId="urn:microsoft.com/office/officeart/2018/2/layout/IconLabelList"/>
    <dgm:cxn modelId="{70A9BC4E-2F3D-4534-8570-FDD7BE3D337C}" type="presParOf" srcId="{111A7B5E-5420-4373-B880-28CF20DBFAD9}" destId="{D6E88502-9E6A-4A8A-A3F8-546A010AF3B1}" srcOrd="1" destOrd="0" presId="urn:microsoft.com/office/officeart/2018/2/layout/IconLabelList"/>
    <dgm:cxn modelId="{2EF95BD7-1C68-434A-AC46-C6B8677FB09C}" type="presParOf" srcId="{111A7B5E-5420-4373-B880-28CF20DBFAD9}" destId="{6CB2FCFF-CE4A-4B6B-9035-1D5B314488FC}" srcOrd="2" destOrd="0" presId="urn:microsoft.com/office/officeart/2018/2/layout/IconLabelList"/>
    <dgm:cxn modelId="{4591404E-B31C-4FA4-98A2-494D49887483}" type="presParOf" srcId="{D64DA148-8D32-4958-9A00-42F0E0F6BCBD}" destId="{0E0C9FF4-8D53-480B-81C4-8829141B377D}" srcOrd="3" destOrd="0" presId="urn:microsoft.com/office/officeart/2018/2/layout/IconLabelList"/>
    <dgm:cxn modelId="{9546763A-7912-4825-9844-DEE0823FADC8}" type="presParOf" srcId="{D64DA148-8D32-4958-9A00-42F0E0F6BCBD}" destId="{323675B9-8703-4DCC-A766-0C1D2BB46409}" srcOrd="4" destOrd="0" presId="urn:microsoft.com/office/officeart/2018/2/layout/IconLabelList"/>
    <dgm:cxn modelId="{467DFD48-850B-4A55-BFCA-FBE21AA31561}" type="presParOf" srcId="{323675B9-8703-4DCC-A766-0C1D2BB46409}" destId="{1A18A6B5-0F3F-4B48-B46B-5C8B8BA20160}" srcOrd="0" destOrd="0" presId="urn:microsoft.com/office/officeart/2018/2/layout/IconLabelList"/>
    <dgm:cxn modelId="{434A54F2-F976-465D-A892-F22C8F199522}" type="presParOf" srcId="{323675B9-8703-4DCC-A766-0C1D2BB46409}" destId="{9BFF3DC5-64BD-49B5-AF46-E5BE0787E9B6}" srcOrd="1" destOrd="0" presId="urn:microsoft.com/office/officeart/2018/2/layout/IconLabelList"/>
    <dgm:cxn modelId="{E6901AF5-4B5C-4BF2-9DDF-D9D577E2F56C}" type="presParOf" srcId="{323675B9-8703-4DCC-A766-0C1D2BB46409}" destId="{C7684B62-9D8F-4023-BE10-7E5429A9CC59}" srcOrd="2" destOrd="0" presId="urn:microsoft.com/office/officeart/2018/2/layout/IconLabelList"/>
    <dgm:cxn modelId="{59B84485-E467-4332-94BA-BB04CA4A8749}" type="presParOf" srcId="{D64DA148-8D32-4958-9A00-42F0E0F6BCBD}" destId="{C8471914-69CB-4012-B7E4-BAF413674E36}" srcOrd="5" destOrd="0" presId="urn:microsoft.com/office/officeart/2018/2/layout/IconLabelList"/>
    <dgm:cxn modelId="{BC00033B-CEFB-44EC-977D-F88CFC2E7FAB}" type="presParOf" srcId="{D64DA148-8D32-4958-9A00-42F0E0F6BCBD}" destId="{558C7F17-6094-4861-B710-7689BFC835EE}" srcOrd="6" destOrd="0" presId="urn:microsoft.com/office/officeart/2018/2/layout/IconLabelList"/>
    <dgm:cxn modelId="{410AEE96-D3C3-4F20-9B9B-B876482D48CE}" type="presParOf" srcId="{558C7F17-6094-4861-B710-7689BFC835EE}" destId="{9B1CE0CC-E6F9-4000-A43A-9411D62F927A}" srcOrd="0" destOrd="0" presId="urn:microsoft.com/office/officeart/2018/2/layout/IconLabelList"/>
    <dgm:cxn modelId="{A035B56D-DD3F-4409-A0CD-E3272547990A}" type="presParOf" srcId="{558C7F17-6094-4861-B710-7689BFC835EE}" destId="{DF7DD994-0BC3-45D2-A15E-51ED091ED121}" srcOrd="1" destOrd="0" presId="urn:microsoft.com/office/officeart/2018/2/layout/IconLabelList"/>
    <dgm:cxn modelId="{01BFA400-25A2-4754-867F-076FDA4C13C7}" type="presParOf" srcId="{558C7F17-6094-4861-B710-7689BFC835EE}" destId="{272C4BD5-2F37-4930-B9FD-6766BD313BBB}"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1A1DCD3-CB0E-4A2B-B9F5-F13AFA1D2CF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354CF2A-1E03-4D2B-908A-26D29B705BE6}">
      <dgm:prSet/>
      <dgm:spPr/>
      <dgm:t>
        <a:bodyPr/>
        <a:lstStyle/>
        <a:p>
          <a:r>
            <a:rPr lang="en-GB" b="1" i="0" dirty="0"/>
            <a:t>Extended Diploma (worth three A-levels) </a:t>
          </a:r>
          <a:endParaRPr lang="en-US" b="1" dirty="0"/>
        </a:p>
      </dgm:t>
    </dgm:pt>
    <dgm:pt modelId="{D40D8BBB-87DD-4A46-89ED-1FA6DD9F49BA}" type="parTrans" cxnId="{0D8DC35B-CA3B-4D12-8A44-38AF42560319}">
      <dgm:prSet/>
      <dgm:spPr/>
      <dgm:t>
        <a:bodyPr/>
        <a:lstStyle/>
        <a:p>
          <a:endParaRPr lang="en-US"/>
        </a:p>
      </dgm:t>
    </dgm:pt>
    <dgm:pt modelId="{EB3BFB92-2820-4B6E-B4DB-816A4B007407}" type="sibTrans" cxnId="{0D8DC35B-CA3B-4D12-8A44-38AF42560319}">
      <dgm:prSet/>
      <dgm:spPr/>
      <dgm:t>
        <a:bodyPr/>
        <a:lstStyle/>
        <a:p>
          <a:endParaRPr lang="en-US"/>
        </a:p>
      </dgm:t>
    </dgm:pt>
    <dgm:pt modelId="{6BDA0E7F-AFBE-457B-9FFE-58FAA4E3C893}">
      <dgm:prSet/>
      <dgm:spPr/>
      <dgm:t>
        <a:bodyPr/>
        <a:lstStyle/>
        <a:p>
          <a:r>
            <a:rPr lang="en-GB" b="1" i="0" dirty="0"/>
            <a:t>Diploma (worth two A-levels)- can be combined with one A-level in some places</a:t>
          </a:r>
          <a:endParaRPr lang="en-US" b="1" dirty="0"/>
        </a:p>
      </dgm:t>
    </dgm:pt>
    <dgm:pt modelId="{2F83D646-FC23-4AB7-8E68-677ABEBD7198}" type="parTrans" cxnId="{CEAF348D-9EA3-49F6-8AF7-459FF6DF1656}">
      <dgm:prSet/>
      <dgm:spPr/>
      <dgm:t>
        <a:bodyPr/>
        <a:lstStyle/>
        <a:p>
          <a:endParaRPr lang="en-US"/>
        </a:p>
      </dgm:t>
    </dgm:pt>
    <dgm:pt modelId="{DB0A067E-C37C-460B-81D6-6520985A1755}" type="sibTrans" cxnId="{CEAF348D-9EA3-49F6-8AF7-459FF6DF1656}">
      <dgm:prSet/>
      <dgm:spPr/>
      <dgm:t>
        <a:bodyPr/>
        <a:lstStyle/>
        <a:p>
          <a:endParaRPr lang="en-US"/>
        </a:p>
      </dgm:t>
    </dgm:pt>
    <dgm:pt modelId="{924AF6D4-2F75-43F7-A336-A5B676FB4F2D}">
      <dgm:prSet/>
      <dgm:spPr/>
      <dgm:t>
        <a:bodyPr/>
        <a:lstStyle/>
        <a:p>
          <a:r>
            <a:rPr lang="en-GB" b="1" i="0" dirty="0"/>
            <a:t>Foundation (subsidiary) Diploma–can be combined with other diplomas or A Levels in some places</a:t>
          </a:r>
          <a:endParaRPr lang="en-US" b="1" dirty="0"/>
        </a:p>
      </dgm:t>
    </dgm:pt>
    <dgm:pt modelId="{68F2B388-0746-4629-9397-47F56A403634}" type="parTrans" cxnId="{28FEB117-9BD1-4637-9F91-4A67D463290C}">
      <dgm:prSet/>
      <dgm:spPr/>
      <dgm:t>
        <a:bodyPr/>
        <a:lstStyle/>
        <a:p>
          <a:endParaRPr lang="en-US"/>
        </a:p>
      </dgm:t>
    </dgm:pt>
    <dgm:pt modelId="{15C62EB3-DFFB-4E80-B075-3406BCDF95C9}" type="sibTrans" cxnId="{28FEB117-9BD1-4637-9F91-4A67D463290C}">
      <dgm:prSet/>
      <dgm:spPr/>
      <dgm:t>
        <a:bodyPr/>
        <a:lstStyle/>
        <a:p>
          <a:endParaRPr lang="en-US"/>
        </a:p>
      </dgm:t>
    </dgm:pt>
    <dgm:pt modelId="{071A2B3F-967B-4381-ACF6-A1769E9FAD06}" type="pres">
      <dgm:prSet presAssocID="{31A1DCD3-CB0E-4A2B-B9F5-F13AFA1D2CFF}" presName="linear" presStyleCnt="0">
        <dgm:presLayoutVars>
          <dgm:animLvl val="lvl"/>
          <dgm:resizeHandles val="exact"/>
        </dgm:presLayoutVars>
      </dgm:prSet>
      <dgm:spPr/>
    </dgm:pt>
    <dgm:pt modelId="{9E28BB77-011D-4F29-8D2B-406197A12265}" type="pres">
      <dgm:prSet presAssocID="{8354CF2A-1E03-4D2B-908A-26D29B705BE6}" presName="parentText" presStyleLbl="node1" presStyleIdx="0" presStyleCnt="3" custLinFactNeighborY="-15597">
        <dgm:presLayoutVars>
          <dgm:chMax val="0"/>
          <dgm:bulletEnabled val="1"/>
        </dgm:presLayoutVars>
      </dgm:prSet>
      <dgm:spPr/>
    </dgm:pt>
    <dgm:pt modelId="{EF52FFE6-AB08-4CE3-A038-DFE8CF82CAA0}" type="pres">
      <dgm:prSet presAssocID="{EB3BFB92-2820-4B6E-B4DB-816A4B007407}" presName="spacer" presStyleCnt="0"/>
      <dgm:spPr/>
    </dgm:pt>
    <dgm:pt modelId="{02F3967F-9EF6-4B9D-A6FA-3C5FB5A5DDFF}" type="pres">
      <dgm:prSet presAssocID="{6BDA0E7F-AFBE-457B-9FFE-58FAA4E3C893}" presName="parentText" presStyleLbl="node1" presStyleIdx="1" presStyleCnt="3">
        <dgm:presLayoutVars>
          <dgm:chMax val="0"/>
          <dgm:bulletEnabled val="1"/>
        </dgm:presLayoutVars>
      </dgm:prSet>
      <dgm:spPr/>
    </dgm:pt>
    <dgm:pt modelId="{D68D352C-7F4F-42EE-9F01-F93464EC1BC1}" type="pres">
      <dgm:prSet presAssocID="{DB0A067E-C37C-460B-81D6-6520985A1755}" presName="spacer" presStyleCnt="0"/>
      <dgm:spPr/>
    </dgm:pt>
    <dgm:pt modelId="{D7F8CFDE-1F54-4E72-A9A8-2F829452372F}" type="pres">
      <dgm:prSet presAssocID="{924AF6D4-2F75-43F7-A336-A5B676FB4F2D}" presName="parentText" presStyleLbl="node1" presStyleIdx="2" presStyleCnt="3" custLinFactY="3848" custLinFactNeighborY="100000">
        <dgm:presLayoutVars>
          <dgm:chMax val="0"/>
          <dgm:bulletEnabled val="1"/>
        </dgm:presLayoutVars>
      </dgm:prSet>
      <dgm:spPr/>
    </dgm:pt>
  </dgm:ptLst>
  <dgm:cxnLst>
    <dgm:cxn modelId="{28FEB117-9BD1-4637-9F91-4A67D463290C}" srcId="{31A1DCD3-CB0E-4A2B-B9F5-F13AFA1D2CFF}" destId="{924AF6D4-2F75-43F7-A336-A5B676FB4F2D}" srcOrd="2" destOrd="0" parTransId="{68F2B388-0746-4629-9397-47F56A403634}" sibTransId="{15C62EB3-DFFB-4E80-B075-3406BCDF95C9}"/>
    <dgm:cxn modelId="{C6FAFB2A-0817-4688-A9F6-FE42DC004600}" type="presOf" srcId="{924AF6D4-2F75-43F7-A336-A5B676FB4F2D}" destId="{D7F8CFDE-1F54-4E72-A9A8-2F829452372F}" srcOrd="0" destOrd="0" presId="urn:microsoft.com/office/officeart/2005/8/layout/vList2"/>
    <dgm:cxn modelId="{0D8DC35B-CA3B-4D12-8A44-38AF42560319}" srcId="{31A1DCD3-CB0E-4A2B-B9F5-F13AFA1D2CFF}" destId="{8354CF2A-1E03-4D2B-908A-26D29B705BE6}" srcOrd="0" destOrd="0" parTransId="{D40D8BBB-87DD-4A46-89ED-1FA6DD9F49BA}" sibTransId="{EB3BFB92-2820-4B6E-B4DB-816A4B007407}"/>
    <dgm:cxn modelId="{E7EA3643-0F68-4BD9-BC0D-0523D44A5E53}" type="presOf" srcId="{6BDA0E7F-AFBE-457B-9FFE-58FAA4E3C893}" destId="{02F3967F-9EF6-4B9D-A6FA-3C5FB5A5DDFF}" srcOrd="0" destOrd="0" presId="urn:microsoft.com/office/officeart/2005/8/layout/vList2"/>
    <dgm:cxn modelId="{69212054-BBA9-4F27-9DE1-EDE8DBC6BE22}" type="presOf" srcId="{8354CF2A-1E03-4D2B-908A-26D29B705BE6}" destId="{9E28BB77-011D-4F29-8D2B-406197A12265}" srcOrd="0" destOrd="0" presId="urn:microsoft.com/office/officeart/2005/8/layout/vList2"/>
    <dgm:cxn modelId="{CEAF348D-9EA3-49F6-8AF7-459FF6DF1656}" srcId="{31A1DCD3-CB0E-4A2B-B9F5-F13AFA1D2CFF}" destId="{6BDA0E7F-AFBE-457B-9FFE-58FAA4E3C893}" srcOrd="1" destOrd="0" parTransId="{2F83D646-FC23-4AB7-8E68-677ABEBD7198}" sibTransId="{DB0A067E-C37C-460B-81D6-6520985A1755}"/>
    <dgm:cxn modelId="{9F7517D1-D0A1-4A99-B3D9-472EDA802D77}" type="presOf" srcId="{31A1DCD3-CB0E-4A2B-B9F5-F13AFA1D2CFF}" destId="{071A2B3F-967B-4381-ACF6-A1769E9FAD06}" srcOrd="0" destOrd="0" presId="urn:microsoft.com/office/officeart/2005/8/layout/vList2"/>
    <dgm:cxn modelId="{F58BFD23-4A2D-4F18-A845-4451C4DC1444}" type="presParOf" srcId="{071A2B3F-967B-4381-ACF6-A1769E9FAD06}" destId="{9E28BB77-011D-4F29-8D2B-406197A12265}" srcOrd="0" destOrd="0" presId="urn:microsoft.com/office/officeart/2005/8/layout/vList2"/>
    <dgm:cxn modelId="{14D7EF92-B456-4713-870A-C907408F923F}" type="presParOf" srcId="{071A2B3F-967B-4381-ACF6-A1769E9FAD06}" destId="{EF52FFE6-AB08-4CE3-A038-DFE8CF82CAA0}" srcOrd="1" destOrd="0" presId="urn:microsoft.com/office/officeart/2005/8/layout/vList2"/>
    <dgm:cxn modelId="{9B3408D0-8883-40EF-BFDD-16BA32E76FB7}" type="presParOf" srcId="{071A2B3F-967B-4381-ACF6-A1769E9FAD06}" destId="{02F3967F-9EF6-4B9D-A6FA-3C5FB5A5DDFF}" srcOrd="2" destOrd="0" presId="urn:microsoft.com/office/officeart/2005/8/layout/vList2"/>
    <dgm:cxn modelId="{9305712B-07E4-4878-9591-8CBB99300835}" type="presParOf" srcId="{071A2B3F-967B-4381-ACF6-A1769E9FAD06}" destId="{D68D352C-7F4F-42EE-9F01-F93464EC1BC1}" srcOrd="3" destOrd="0" presId="urn:microsoft.com/office/officeart/2005/8/layout/vList2"/>
    <dgm:cxn modelId="{E46F39D8-D5EE-47F8-A546-68CCF7458285}" type="presParOf" srcId="{071A2B3F-967B-4381-ACF6-A1769E9FAD06}" destId="{D7F8CFDE-1F54-4E72-A9A8-2F829452372F}"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BB5AEE1-DAD3-4118-AACB-99FF509B2585}" type="doc">
      <dgm:prSet loTypeId="urn:microsoft.com/office/officeart/2005/8/layout/chevron2" loCatId="process" qsTypeId="urn:microsoft.com/office/officeart/2005/8/quickstyle/3d2" qsCatId="3D" csTypeId="urn:microsoft.com/office/officeart/2005/8/colors/colorful4" csCatId="colorful" phldr="1"/>
      <dgm:spPr/>
      <dgm:t>
        <a:bodyPr/>
        <a:lstStyle/>
        <a:p>
          <a:endParaRPr lang="en-GB"/>
        </a:p>
      </dgm:t>
    </dgm:pt>
    <dgm:pt modelId="{BBA28BAF-8847-4563-B145-66B040849767}">
      <dgm:prSet phldrT="[Text]" custT="1"/>
      <dgm:spPr/>
      <dgm:t>
        <a:bodyPr/>
        <a:lstStyle/>
        <a:p>
          <a:r>
            <a:rPr lang="en-GB" sz="1000" b="1" dirty="0">
              <a:solidFill>
                <a:schemeClr val="tx1"/>
              </a:solidFill>
            </a:rPr>
            <a:t>From now</a:t>
          </a:r>
        </a:p>
      </dgm:t>
    </dgm:pt>
    <dgm:pt modelId="{7ADF20D2-E696-42F1-9D23-7B08AC7D0D2B}" type="parTrans" cxnId="{827B38E1-5843-4749-97CF-0EBEF78B5657}">
      <dgm:prSet/>
      <dgm:spPr/>
      <dgm:t>
        <a:bodyPr/>
        <a:lstStyle/>
        <a:p>
          <a:endParaRPr lang="en-GB"/>
        </a:p>
      </dgm:t>
    </dgm:pt>
    <dgm:pt modelId="{0F6EDF6F-0799-42F2-B1AD-48FA2249F6F2}" type="sibTrans" cxnId="{827B38E1-5843-4749-97CF-0EBEF78B5657}">
      <dgm:prSet/>
      <dgm:spPr/>
      <dgm:t>
        <a:bodyPr/>
        <a:lstStyle/>
        <a:p>
          <a:endParaRPr lang="en-GB"/>
        </a:p>
      </dgm:t>
    </dgm:pt>
    <dgm:pt modelId="{2499E21F-5C5C-4705-9493-43D47FBA2A17}">
      <dgm:prSet phldrT="[Text]"/>
      <dgm:spPr/>
      <dgm:t>
        <a:bodyPr/>
        <a:lstStyle/>
        <a:p>
          <a:r>
            <a:rPr lang="en-GB" dirty="0"/>
            <a:t>Research</a:t>
          </a:r>
        </a:p>
      </dgm:t>
    </dgm:pt>
    <dgm:pt modelId="{3E4B5A69-564F-494F-AE3A-082AE227AA2F}" type="parTrans" cxnId="{6793619E-915F-45CB-B029-C411F50369CC}">
      <dgm:prSet/>
      <dgm:spPr/>
      <dgm:t>
        <a:bodyPr/>
        <a:lstStyle/>
        <a:p>
          <a:endParaRPr lang="en-GB"/>
        </a:p>
      </dgm:t>
    </dgm:pt>
    <dgm:pt modelId="{9C3864B0-E62D-4671-B6DE-01A48A88CCCA}" type="sibTrans" cxnId="{6793619E-915F-45CB-B029-C411F50369CC}">
      <dgm:prSet/>
      <dgm:spPr/>
      <dgm:t>
        <a:bodyPr/>
        <a:lstStyle/>
        <a:p>
          <a:endParaRPr lang="en-GB"/>
        </a:p>
      </dgm:t>
    </dgm:pt>
    <dgm:pt modelId="{8B6DF93E-C66E-47B7-A36B-C4F41003A52E}">
      <dgm:prSet phldrT="[Text]"/>
      <dgm:spPr/>
      <dgm:t>
        <a:bodyPr/>
        <a:lstStyle/>
        <a:p>
          <a:r>
            <a:rPr lang="en-GB" b="0" dirty="0">
              <a:solidFill>
                <a:schemeClr val="tx1"/>
              </a:solidFill>
            </a:rPr>
            <a:t>OPEN DAYS</a:t>
          </a:r>
        </a:p>
      </dgm:t>
    </dgm:pt>
    <dgm:pt modelId="{CC1DF8D9-A59A-47D2-8937-74F747021EDE}" type="parTrans" cxnId="{D59D4C6A-6AF5-4358-A2AC-19D3E589A88F}">
      <dgm:prSet/>
      <dgm:spPr/>
      <dgm:t>
        <a:bodyPr/>
        <a:lstStyle/>
        <a:p>
          <a:endParaRPr lang="en-GB"/>
        </a:p>
      </dgm:t>
    </dgm:pt>
    <dgm:pt modelId="{095DD8E1-25B8-4142-AAC4-38D3C0DFDC45}" type="sibTrans" cxnId="{D59D4C6A-6AF5-4358-A2AC-19D3E589A88F}">
      <dgm:prSet/>
      <dgm:spPr/>
      <dgm:t>
        <a:bodyPr/>
        <a:lstStyle/>
        <a:p>
          <a:endParaRPr lang="en-GB"/>
        </a:p>
      </dgm:t>
    </dgm:pt>
    <dgm:pt modelId="{B9197631-3032-49B6-925A-90D8ABD4B03B}">
      <dgm:prSet phldrT="[Text]"/>
      <dgm:spPr/>
      <dgm:t>
        <a:bodyPr/>
        <a:lstStyle/>
        <a:p>
          <a:r>
            <a:rPr lang="en-GB" dirty="0"/>
            <a:t>Ask questions</a:t>
          </a:r>
        </a:p>
      </dgm:t>
    </dgm:pt>
    <dgm:pt modelId="{83F48393-4CAF-49FC-BD3A-0101A12D8B47}" type="parTrans" cxnId="{6E46D491-8A6E-45E3-AE13-F77B88529C71}">
      <dgm:prSet/>
      <dgm:spPr/>
      <dgm:t>
        <a:bodyPr/>
        <a:lstStyle/>
        <a:p>
          <a:endParaRPr lang="en-GB"/>
        </a:p>
      </dgm:t>
    </dgm:pt>
    <dgm:pt modelId="{8A853B70-409D-418E-BDE8-03B65C10C363}" type="sibTrans" cxnId="{6E46D491-8A6E-45E3-AE13-F77B88529C71}">
      <dgm:prSet/>
      <dgm:spPr/>
      <dgm:t>
        <a:bodyPr/>
        <a:lstStyle/>
        <a:p>
          <a:endParaRPr lang="en-GB"/>
        </a:p>
      </dgm:t>
    </dgm:pt>
    <dgm:pt modelId="{3E411FEE-1912-40B6-BFD6-00DC43CAF57F}">
      <dgm:prSet phldrT="[Text]"/>
      <dgm:spPr/>
      <dgm:t>
        <a:bodyPr/>
        <a:lstStyle/>
        <a:p>
          <a:r>
            <a:rPr lang="en-GB" b="0" dirty="0">
              <a:solidFill>
                <a:schemeClr val="tx1"/>
              </a:solidFill>
            </a:rPr>
            <a:t>1-2-1</a:t>
          </a:r>
        </a:p>
        <a:p>
          <a:r>
            <a:rPr lang="en-GB" b="0" dirty="0">
              <a:solidFill>
                <a:schemeClr val="tx1"/>
              </a:solidFill>
            </a:rPr>
            <a:t>Careers Hub</a:t>
          </a:r>
        </a:p>
      </dgm:t>
    </dgm:pt>
    <dgm:pt modelId="{EBB5C3A8-7C77-4821-99E5-F7C103F3E1E8}" type="parTrans" cxnId="{BFEC37BC-3FF5-429F-91CB-C0EE7FB56B25}">
      <dgm:prSet/>
      <dgm:spPr/>
      <dgm:t>
        <a:bodyPr/>
        <a:lstStyle/>
        <a:p>
          <a:endParaRPr lang="en-GB"/>
        </a:p>
      </dgm:t>
    </dgm:pt>
    <dgm:pt modelId="{58DFC09C-25B3-4D70-B699-C6376114E48E}" type="sibTrans" cxnId="{BFEC37BC-3FF5-429F-91CB-C0EE7FB56B25}">
      <dgm:prSet/>
      <dgm:spPr/>
      <dgm:t>
        <a:bodyPr/>
        <a:lstStyle/>
        <a:p>
          <a:endParaRPr lang="en-GB"/>
        </a:p>
      </dgm:t>
    </dgm:pt>
    <dgm:pt modelId="{524FF038-D51C-466E-8B99-3D5D3893A547}">
      <dgm:prSet phldrT="[Text]"/>
      <dgm:spPr/>
      <dgm:t>
        <a:bodyPr/>
        <a:lstStyle/>
        <a:p>
          <a:r>
            <a:rPr lang="en-GB" dirty="0"/>
            <a:t>Engage in the process</a:t>
          </a:r>
        </a:p>
      </dgm:t>
    </dgm:pt>
    <dgm:pt modelId="{D1AE1B1C-EFD3-4302-B2FC-4FF4285A90BE}" type="parTrans" cxnId="{CDFB40C9-1C10-49F0-AE09-55BC7FD94483}">
      <dgm:prSet/>
      <dgm:spPr/>
      <dgm:t>
        <a:bodyPr/>
        <a:lstStyle/>
        <a:p>
          <a:endParaRPr lang="en-GB"/>
        </a:p>
      </dgm:t>
    </dgm:pt>
    <dgm:pt modelId="{7909FFCD-C77F-4EE6-9B7D-9344008EE1AF}" type="sibTrans" cxnId="{CDFB40C9-1C10-49F0-AE09-55BC7FD94483}">
      <dgm:prSet/>
      <dgm:spPr/>
      <dgm:t>
        <a:bodyPr/>
        <a:lstStyle/>
        <a:p>
          <a:endParaRPr lang="en-GB"/>
        </a:p>
      </dgm:t>
    </dgm:pt>
    <dgm:pt modelId="{F80B3AA7-9C7E-4B85-BF22-F3D74A17CF5B}">
      <dgm:prSet phldrT="[Text]"/>
      <dgm:spPr/>
      <dgm:t>
        <a:bodyPr/>
        <a:lstStyle/>
        <a:p>
          <a:r>
            <a:rPr lang="en-GB" dirty="0"/>
            <a:t>Apply</a:t>
          </a:r>
        </a:p>
      </dgm:t>
    </dgm:pt>
    <dgm:pt modelId="{BF0583A0-82E5-4014-A06D-D607E85EB59D}" type="parTrans" cxnId="{BD38185E-445B-4049-8FEE-3A4CEB832458}">
      <dgm:prSet/>
      <dgm:spPr/>
      <dgm:t>
        <a:bodyPr/>
        <a:lstStyle/>
        <a:p>
          <a:endParaRPr lang="en-GB"/>
        </a:p>
      </dgm:t>
    </dgm:pt>
    <dgm:pt modelId="{557F8139-4E97-4166-9540-9C6295BF42D0}" type="sibTrans" cxnId="{BD38185E-445B-4049-8FEE-3A4CEB832458}">
      <dgm:prSet/>
      <dgm:spPr/>
      <dgm:t>
        <a:bodyPr/>
        <a:lstStyle/>
        <a:p>
          <a:endParaRPr lang="en-GB"/>
        </a:p>
      </dgm:t>
    </dgm:pt>
    <dgm:pt modelId="{2794FFCC-FA99-40B2-95E5-C0C0BD7A24BA}">
      <dgm:prSet phldrT="[Text]"/>
      <dgm:spPr/>
      <dgm:t>
        <a:bodyPr/>
        <a:lstStyle/>
        <a:p>
          <a:r>
            <a:rPr lang="en-GB" dirty="0"/>
            <a:t>Think</a:t>
          </a:r>
        </a:p>
      </dgm:t>
    </dgm:pt>
    <dgm:pt modelId="{CFDA1F37-3D03-4CE9-B296-6A26594BFB18}" type="parTrans" cxnId="{7CFC4359-CBC5-47F8-949E-E346E4856A83}">
      <dgm:prSet/>
      <dgm:spPr/>
      <dgm:t>
        <a:bodyPr/>
        <a:lstStyle/>
        <a:p>
          <a:endParaRPr lang="en-GB"/>
        </a:p>
      </dgm:t>
    </dgm:pt>
    <dgm:pt modelId="{2981B3CB-24C4-4C0E-A4B3-D6821681C3AE}" type="sibTrans" cxnId="{7CFC4359-CBC5-47F8-949E-E346E4856A83}">
      <dgm:prSet/>
      <dgm:spPr/>
      <dgm:t>
        <a:bodyPr/>
        <a:lstStyle/>
        <a:p>
          <a:endParaRPr lang="en-GB"/>
        </a:p>
      </dgm:t>
    </dgm:pt>
    <dgm:pt modelId="{7C1EC419-8C9D-4AFB-A2E4-DB39EAC97459}">
      <dgm:prSet phldrT="[Text]"/>
      <dgm:spPr/>
      <dgm:t>
        <a:bodyPr/>
        <a:lstStyle/>
        <a:p>
          <a:r>
            <a:rPr lang="en-GB" dirty="0"/>
            <a:t>Decide</a:t>
          </a:r>
        </a:p>
      </dgm:t>
    </dgm:pt>
    <dgm:pt modelId="{834561AB-19B5-4B58-B2EB-61C0E38C1DE1}" type="parTrans" cxnId="{F67ECE65-EC5C-4947-83DA-CB82CBF1A59E}">
      <dgm:prSet/>
      <dgm:spPr/>
      <dgm:t>
        <a:bodyPr/>
        <a:lstStyle/>
        <a:p>
          <a:endParaRPr lang="en-GB"/>
        </a:p>
      </dgm:t>
    </dgm:pt>
    <dgm:pt modelId="{7F7969EE-1AB1-470E-84A1-23F3FF49C3B6}" type="sibTrans" cxnId="{F67ECE65-EC5C-4947-83DA-CB82CBF1A59E}">
      <dgm:prSet/>
      <dgm:spPr/>
      <dgm:t>
        <a:bodyPr/>
        <a:lstStyle/>
        <a:p>
          <a:endParaRPr lang="en-GB"/>
        </a:p>
      </dgm:t>
    </dgm:pt>
    <dgm:pt modelId="{81FEC0C8-BBEA-4838-B45F-9D69CC9328F2}">
      <dgm:prSet phldrT="[Text]"/>
      <dgm:spPr/>
      <dgm:t>
        <a:bodyPr/>
        <a:lstStyle/>
        <a:p>
          <a:r>
            <a:rPr lang="en-GB" dirty="0"/>
            <a:t>Use Unifrog</a:t>
          </a:r>
        </a:p>
      </dgm:t>
    </dgm:pt>
    <dgm:pt modelId="{81BBE204-AD39-4C91-8F32-2B8D2B8A0084}" type="parTrans" cxnId="{811BC0CE-31C3-4CA5-8CFE-657C42B6D3E4}">
      <dgm:prSet/>
      <dgm:spPr/>
      <dgm:t>
        <a:bodyPr/>
        <a:lstStyle/>
        <a:p>
          <a:endParaRPr lang="en-GB"/>
        </a:p>
      </dgm:t>
    </dgm:pt>
    <dgm:pt modelId="{481EF60E-58BE-437F-A68C-59AC099D92FD}" type="sibTrans" cxnId="{811BC0CE-31C3-4CA5-8CFE-657C42B6D3E4}">
      <dgm:prSet/>
      <dgm:spPr/>
      <dgm:t>
        <a:bodyPr/>
        <a:lstStyle/>
        <a:p>
          <a:endParaRPr lang="en-GB"/>
        </a:p>
      </dgm:t>
    </dgm:pt>
    <dgm:pt modelId="{98D528B4-2241-4679-BFD9-7458271FBDD4}">
      <dgm:prSet phldrT="[Text]"/>
      <dgm:spPr/>
      <dgm:t>
        <a:bodyPr/>
        <a:lstStyle/>
        <a:p>
          <a:r>
            <a:rPr lang="en-GB" dirty="0"/>
            <a:t>Can you see yourself there?</a:t>
          </a:r>
        </a:p>
      </dgm:t>
    </dgm:pt>
    <dgm:pt modelId="{3F350385-7BBB-4053-BB8B-8810A25E0FD2}" type="parTrans" cxnId="{71DD4974-3769-4078-95E3-CB716B32BA80}">
      <dgm:prSet/>
      <dgm:spPr/>
      <dgm:t>
        <a:bodyPr/>
        <a:lstStyle/>
        <a:p>
          <a:endParaRPr lang="en-GB"/>
        </a:p>
      </dgm:t>
    </dgm:pt>
    <dgm:pt modelId="{0BCBC10A-73E2-4A6F-8275-2A2F4F6C14BB}" type="sibTrans" cxnId="{71DD4974-3769-4078-95E3-CB716B32BA80}">
      <dgm:prSet/>
      <dgm:spPr/>
      <dgm:t>
        <a:bodyPr/>
        <a:lstStyle/>
        <a:p>
          <a:endParaRPr lang="en-GB"/>
        </a:p>
      </dgm:t>
    </dgm:pt>
    <dgm:pt modelId="{2F3224CA-D0AA-4B67-A65E-1C2ADA27E5C3}" type="pres">
      <dgm:prSet presAssocID="{1BB5AEE1-DAD3-4118-AACB-99FF509B2585}" presName="linearFlow" presStyleCnt="0">
        <dgm:presLayoutVars>
          <dgm:dir/>
          <dgm:animLvl val="lvl"/>
          <dgm:resizeHandles val="exact"/>
        </dgm:presLayoutVars>
      </dgm:prSet>
      <dgm:spPr/>
    </dgm:pt>
    <dgm:pt modelId="{39B2C6C9-61C7-465C-A4DA-78C3BA76A188}" type="pres">
      <dgm:prSet presAssocID="{BBA28BAF-8847-4563-B145-66B040849767}" presName="composite" presStyleCnt="0"/>
      <dgm:spPr/>
    </dgm:pt>
    <dgm:pt modelId="{C87854D8-B7B3-42B3-8C9E-3139BC096061}" type="pres">
      <dgm:prSet presAssocID="{BBA28BAF-8847-4563-B145-66B040849767}" presName="parentText" presStyleLbl="alignNode1" presStyleIdx="0" presStyleCnt="3">
        <dgm:presLayoutVars>
          <dgm:chMax val="1"/>
          <dgm:bulletEnabled val="1"/>
        </dgm:presLayoutVars>
      </dgm:prSet>
      <dgm:spPr/>
    </dgm:pt>
    <dgm:pt modelId="{C4D61088-6EFB-4480-8484-CC35E7C1D065}" type="pres">
      <dgm:prSet presAssocID="{BBA28BAF-8847-4563-B145-66B040849767}" presName="descendantText" presStyleLbl="alignAcc1" presStyleIdx="0" presStyleCnt="3">
        <dgm:presLayoutVars>
          <dgm:bulletEnabled val="1"/>
        </dgm:presLayoutVars>
      </dgm:prSet>
      <dgm:spPr/>
    </dgm:pt>
    <dgm:pt modelId="{1F6A5AF3-E180-447A-8099-18323E58B5FE}" type="pres">
      <dgm:prSet presAssocID="{0F6EDF6F-0799-42F2-B1AD-48FA2249F6F2}" presName="sp" presStyleCnt="0"/>
      <dgm:spPr/>
    </dgm:pt>
    <dgm:pt modelId="{DE4B2F46-BC39-4838-A075-1DB561E10646}" type="pres">
      <dgm:prSet presAssocID="{8B6DF93E-C66E-47B7-A36B-C4F41003A52E}" presName="composite" presStyleCnt="0"/>
      <dgm:spPr/>
    </dgm:pt>
    <dgm:pt modelId="{7BCD3EC6-ECB5-4B95-85A7-CF0F9ECA31A8}" type="pres">
      <dgm:prSet presAssocID="{8B6DF93E-C66E-47B7-A36B-C4F41003A52E}" presName="parentText" presStyleLbl="alignNode1" presStyleIdx="1" presStyleCnt="3">
        <dgm:presLayoutVars>
          <dgm:chMax val="1"/>
          <dgm:bulletEnabled val="1"/>
        </dgm:presLayoutVars>
      </dgm:prSet>
      <dgm:spPr/>
    </dgm:pt>
    <dgm:pt modelId="{442C3A50-D77C-4DDE-A0F1-A34CF5DEBF18}" type="pres">
      <dgm:prSet presAssocID="{8B6DF93E-C66E-47B7-A36B-C4F41003A52E}" presName="descendantText" presStyleLbl="alignAcc1" presStyleIdx="1" presStyleCnt="3">
        <dgm:presLayoutVars>
          <dgm:bulletEnabled val="1"/>
        </dgm:presLayoutVars>
      </dgm:prSet>
      <dgm:spPr/>
    </dgm:pt>
    <dgm:pt modelId="{54B631B6-595E-4B0E-8648-2E2512E598F1}" type="pres">
      <dgm:prSet presAssocID="{095DD8E1-25B8-4142-AAC4-38D3C0DFDC45}" presName="sp" presStyleCnt="0"/>
      <dgm:spPr/>
    </dgm:pt>
    <dgm:pt modelId="{82B40D73-483E-479B-8511-9FC57E94444E}" type="pres">
      <dgm:prSet presAssocID="{3E411FEE-1912-40B6-BFD6-00DC43CAF57F}" presName="composite" presStyleCnt="0"/>
      <dgm:spPr/>
    </dgm:pt>
    <dgm:pt modelId="{8DA0E79E-5357-42A3-9BC4-C1848E8FBD50}" type="pres">
      <dgm:prSet presAssocID="{3E411FEE-1912-40B6-BFD6-00DC43CAF57F}" presName="parentText" presStyleLbl="alignNode1" presStyleIdx="2" presStyleCnt="3">
        <dgm:presLayoutVars>
          <dgm:chMax val="1"/>
          <dgm:bulletEnabled val="1"/>
        </dgm:presLayoutVars>
      </dgm:prSet>
      <dgm:spPr/>
    </dgm:pt>
    <dgm:pt modelId="{4C7C1233-AF31-4622-85DB-089257CB7717}" type="pres">
      <dgm:prSet presAssocID="{3E411FEE-1912-40B6-BFD6-00DC43CAF57F}" presName="descendantText" presStyleLbl="alignAcc1" presStyleIdx="2" presStyleCnt="3">
        <dgm:presLayoutVars>
          <dgm:bulletEnabled val="1"/>
        </dgm:presLayoutVars>
      </dgm:prSet>
      <dgm:spPr/>
    </dgm:pt>
  </dgm:ptLst>
  <dgm:cxnLst>
    <dgm:cxn modelId="{52D3190E-A219-4B28-BB7D-8D8B67A9F9D0}" type="presOf" srcId="{8B6DF93E-C66E-47B7-A36B-C4F41003A52E}" destId="{7BCD3EC6-ECB5-4B95-85A7-CF0F9ECA31A8}" srcOrd="0" destOrd="0" presId="urn:microsoft.com/office/officeart/2005/8/layout/chevron2"/>
    <dgm:cxn modelId="{06E1C714-56D1-49C6-8557-C9800002B3C3}" type="presOf" srcId="{2499E21F-5C5C-4705-9493-43D47FBA2A17}" destId="{C4D61088-6EFB-4480-8484-CC35E7C1D065}" srcOrd="0" destOrd="0" presId="urn:microsoft.com/office/officeart/2005/8/layout/chevron2"/>
    <dgm:cxn modelId="{4DA42E22-6423-40EA-93CA-EDB0BA942AF8}" type="presOf" srcId="{3E411FEE-1912-40B6-BFD6-00DC43CAF57F}" destId="{8DA0E79E-5357-42A3-9BC4-C1848E8FBD50}" srcOrd="0" destOrd="0" presId="urn:microsoft.com/office/officeart/2005/8/layout/chevron2"/>
    <dgm:cxn modelId="{BD38185E-445B-4049-8FEE-3A4CEB832458}" srcId="{BBA28BAF-8847-4563-B145-66B040849767}" destId="{F80B3AA7-9C7E-4B85-BF22-F3D74A17CF5B}" srcOrd="3" destOrd="0" parTransId="{BF0583A0-82E5-4014-A06D-D607E85EB59D}" sibTransId="{557F8139-4E97-4166-9540-9C6295BF42D0}"/>
    <dgm:cxn modelId="{F67ECE65-EC5C-4947-83DA-CB82CBF1A59E}" srcId="{BBA28BAF-8847-4563-B145-66B040849767}" destId="{7C1EC419-8C9D-4AFB-A2E4-DB39EAC97459}" srcOrd="2" destOrd="0" parTransId="{834561AB-19B5-4B58-B2EB-61C0E38C1DE1}" sibTransId="{7F7969EE-1AB1-470E-84A1-23F3FF49C3B6}"/>
    <dgm:cxn modelId="{D59D4C6A-6AF5-4358-A2AC-19D3E589A88F}" srcId="{1BB5AEE1-DAD3-4118-AACB-99FF509B2585}" destId="{8B6DF93E-C66E-47B7-A36B-C4F41003A52E}" srcOrd="1" destOrd="0" parTransId="{CC1DF8D9-A59A-47D2-8937-74F747021EDE}" sibTransId="{095DD8E1-25B8-4142-AAC4-38D3C0DFDC45}"/>
    <dgm:cxn modelId="{A4DE646D-D345-4941-8108-61ABC933A673}" type="presOf" srcId="{524FF038-D51C-466E-8B99-3D5D3893A547}" destId="{4C7C1233-AF31-4622-85DB-089257CB7717}" srcOrd="0" destOrd="0" presId="urn:microsoft.com/office/officeart/2005/8/layout/chevron2"/>
    <dgm:cxn modelId="{0B020171-4A96-4F0B-92E0-A3BD8BD18121}" type="presOf" srcId="{BBA28BAF-8847-4563-B145-66B040849767}" destId="{C87854D8-B7B3-42B3-8C9E-3139BC096061}" srcOrd="0" destOrd="0" presId="urn:microsoft.com/office/officeart/2005/8/layout/chevron2"/>
    <dgm:cxn modelId="{71DD4974-3769-4078-95E3-CB716B32BA80}" srcId="{8B6DF93E-C66E-47B7-A36B-C4F41003A52E}" destId="{98D528B4-2241-4679-BFD9-7458271FBDD4}" srcOrd="1" destOrd="0" parTransId="{3F350385-7BBB-4053-BB8B-8810A25E0FD2}" sibTransId="{0BCBC10A-73E2-4A6F-8275-2A2F4F6C14BB}"/>
    <dgm:cxn modelId="{7CFC4359-CBC5-47F8-949E-E346E4856A83}" srcId="{BBA28BAF-8847-4563-B145-66B040849767}" destId="{2794FFCC-FA99-40B2-95E5-C0C0BD7A24BA}" srcOrd="1" destOrd="0" parTransId="{CFDA1F37-3D03-4CE9-B296-6A26594BFB18}" sibTransId="{2981B3CB-24C4-4C0E-A4B3-D6821681C3AE}"/>
    <dgm:cxn modelId="{C605117B-1C09-408A-9302-BCEB2F727C33}" type="presOf" srcId="{7C1EC419-8C9D-4AFB-A2E4-DB39EAC97459}" destId="{C4D61088-6EFB-4480-8484-CC35E7C1D065}" srcOrd="0" destOrd="2" presId="urn:microsoft.com/office/officeart/2005/8/layout/chevron2"/>
    <dgm:cxn modelId="{251D867E-0F20-4502-BDF8-C1AE05AB618D}" type="presOf" srcId="{B9197631-3032-49B6-925A-90D8ABD4B03B}" destId="{442C3A50-D77C-4DDE-A0F1-A34CF5DEBF18}" srcOrd="0" destOrd="0" presId="urn:microsoft.com/office/officeart/2005/8/layout/chevron2"/>
    <dgm:cxn modelId="{6E46D491-8A6E-45E3-AE13-F77B88529C71}" srcId="{8B6DF93E-C66E-47B7-A36B-C4F41003A52E}" destId="{B9197631-3032-49B6-925A-90D8ABD4B03B}" srcOrd="0" destOrd="0" parTransId="{83F48393-4CAF-49FC-BD3A-0101A12D8B47}" sibTransId="{8A853B70-409D-418E-BDE8-03B65C10C363}"/>
    <dgm:cxn modelId="{59A0B494-3B3C-405F-885E-31D14528020F}" type="presOf" srcId="{2794FFCC-FA99-40B2-95E5-C0C0BD7A24BA}" destId="{C4D61088-6EFB-4480-8484-CC35E7C1D065}" srcOrd="0" destOrd="1" presId="urn:microsoft.com/office/officeart/2005/8/layout/chevron2"/>
    <dgm:cxn modelId="{AA97899A-8B41-42DD-AE95-D5D7C2B520E6}" type="presOf" srcId="{98D528B4-2241-4679-BFD9-7458271FBDD4}" destId="{442C3A50-D77C-4DDE-A0F1-A34CF5DEBF18}" srcOrd="0" destOrd="1" presId="urn:microsoft.com/office/officeart/2005/8/layout/chevron2"/>
    <dgm:cxn modelId="{6793619E-915F-45CB-B029-C411F50369CC}" srcId="{BBA28BAF-8847-4563-B145-66B040849767}" destId="{2499E21F-5C5C-4705-9493-43D47FBA2A17}" srcOrd="0" destOrd="0" parTransId="{3E4B5A69-564F-494F-AE3A-082AE227AA2F}" sibTransId="{9C3864B0-E62D-4671-B6DE-01A48A88CCCA}"/>
    <dgm:cxn modelId="{9EE104AF-802B-4E63-9B52-D22B344E850F}" type="presOf" srcId="{F80B3AA7-9C7E-4B85-BF22-F3D74A17CF5B}" destId="{C4D61088-6EFB-4480-8484-CC35E7C1D065}" srcOrd="0" destOrd="3" presId="urn:microsoft.com/office/officeart/2005/8/layout/chevron2"/>
    <dgm:cxn modelId="{C52A2CBC-D989-46A3-A4D3-FE6007DA155B}" type="presOf" srcId="{81FEC0C8-BBEA-4838-B45F-9D69CC9328F2}" destId="{4C7C1233-AF31-4622-85DB-089257CB7717}" srcOrd="0" destOrd="1" presId="urn:microsoft.com/office/officeart/2005/8/layout/chevron2"/>
    <dgm:cxn modelId="{BFEC37BC-3FF5-429F-91CB-C0EE7FB56B25}" srcId="{1BB5AEE1-DAD3-4118-AACB-99FF509B2585}" destId="{3E411FEE-1912-40B6-BFD6-00DC43CAF57F}" srcOrd="2" destOrd="0" parTransId="{EBB5C3A8-7C77-4821-99E5-F7C103F3E1E8}" sibTransId="{58DFC09C-25B3-4D70-B699-C6376114E48E}"/>
    <dgm:cxn modelId="{CDFB40C9-1C10-49F0-AE09-55BC7FD94483}" srcId="{3E411FEE-1912-40B6-BFD6-00DC43CAF57F}" destId="{524FF038-D51C-466E-8B99-3D5D3893A547}" srcOrd="0" destOrd="0" parTransId="{D1AE1B1C-EFD3-4302-B2FC-4FF4285A90BE}" sibTransId="{7909FFCD-C77F-4EE6-9B7D-9344008EE1AF}"/>
    <dgm:cxn modelId="{811BC0CE-31C3-4CA5-8CFE-657C42B6D3E4}" srcId="{3E411FEE-1912-40B6-BFD6-00DC43CAF57F}" destId="{81FEC0C8-BBEA-4838-B45F-9D69CC9328F2}" srcOrd="1" destOrd="0" parTransId="{81BBE204-AD39-4C91-8F32-2B8D2B8A0084}" sibTransId="{481EF60E-58BE-437F-A68C-59AC099D92FD}"/>
    <dgm:cxn modelId="{827B38E1-5843-4749-97CF-0EBEF78B5657}" srcId="{1BB5AEE1-DAD3-4118-AACB-99FF509B2585}" destId="{BBA28BAF-8847-4563-B145-66B040849767}" srcOrd="0" destOrd="0" parTransId="{7ADF20D2-E696-42F1-9D23-7B08AC7D0D2B}" sibTransId="{0F6EDF6F-0799-42F2-B1AD-48FA2249F6F2}"/>
    <dgm:cxn modelId="{6C7B99F1-3DF7-42E2-9BDB-4C93D166CB56}" type="presOf" srcId="{1BB5AEE1-DAD3-4118-AACB-99FF509B2585}" destId="{2F3224CA-D0AA-4B67-A65E-1C2ADA27E5C3}" srcOrd="0" destOrd="0" presId="urn:microsoft.com/office/officeart/2005/8/layout/chevron2"/>
    <dgm:cxn modelId="{D6D74816-4BB4-4115-A683-F1D9FBC57FD9}" type="presParOf" srcId="{2F3224CA-D0AA-4B67-A65E-1C2ADA27E5C3}" destId="{39B2C6C9-61C7-465C-A4DA-78C3BA76A188}" srcOrd="0" destOrd="0" presId="urn:microsoft.com/office/officeart/2005/8/layout/chevron2"/>
    <dgm:cxn modelId="{F973081D-9529-4BA6-87B2-E0C4EF021FD3}" type="presParOf" srcId="{39B2C6C9-61C7-465C-A4DA-78C3BA76A188}" destId="{C87854D8-B7B3-42B3-8C9E-3139BC096061}" srcOrd="0" destOrd="0" presId="urn:microsoft.com/office/officeart/2005/8/layout/chevron2"/>
    <dgm:cxn modelId="{E8547B84-F4DB-4DDA-86B2-EDD453B38FE0}" type="presParOf" srcId="{39B2C6C9-61C7-465C-A4DA-78C3BA76A188}" destId="{C4D61088-6EFB-4480-8484-CC35E7C1D065}" srcOrd="1" destOrd="0" presId="urn:microsoft.com/office/officeart/2005/8/layout/chevron2"/>
    <dgm:cxn modelId="{01DFCC0C-104A-4593-9620-8ADD9FFCE508}" type="presParOf" srcId="{2F3224CA-D0AA-4B67-A65E-1C2ADA27E5C3}" destId="{1F6A5AF3-E180-447A-8099-18323E58B5FE}" srcOrd="1" destOrd="0" presId="urn:microsoft.com/office/officeart/2005/8/layout/chevron2"/>
    <dgm:cxn modelId="{EB28F2E7-B477-4939-8145-F44F9E3635AF}" type="presParOf" srcId="{2F3224CA-D0AA-4B67-A65E-1C2ADA27E5C3}" destId="{DE4B2F46-BC39-4838-A075-1DB561E10646}" srcOrd="2" destOrd="0" presId="urn:microsoft.com/office/officeart/2005/8/layout/chevron2"/>
    <dgm:cxn modelId="{7CB54F7C-EC5C-49CF-8601-ECC7F73F18F7}" type="presParOf" srcId="{DE4B2F46-BC39-4838-A075-1DB561E10646}" destId="{7BCD3EC6-ECB5-4B95-85A7-CF0F9ECA31A8}" srcOrd="0" destOrd="0" presId="urn:microsoft.com/office/officeart/2005/8/layout/chevron2"/>
    <dgm:cxn modelId="{D56ED855-471C-4DDD-AEEC-D04A8845E54B}" type="presParOf" srcId="{DE4B2F46-BC39-4838-A075-1DB561E10646}" destId="{442C3A50-D77C-4DDE-A0F1-A34CF5DEBF18}" srcOrd="1" destOrd="0" presId="urn:microsoft.com/office/officeart/2005/8/layout/chevron2"/>
    <dgm:cxn modelId="{4BF0977B-E9F3-482F-AAB0-2FE20D842AF1}" type="presParOf" srcId="{2F3224CA-D0AA-4B67-A65E-1C2ADA27E5C3}" destId="{54B631B6-595E-4B0E-8648-2E2512E598F1}" srcOrd="3" destOrd="0" presId="urn:microsoft.com/office/officeart/2005/8/layout/chevron2"/>
    <dgm:cxn modelId="{7A6672F4-6FE3-4D0C-B5CD-194A0E841A41}" type="presParOf" srcId="{2F3224CA-D0AA-4B67-A65E-1C2ADA27E5C3}" destId="{82B40D73-483E-479B-8511-9FC57E94444E}" srcOrd="4" destOrd="0" presId="urn:microsoft.com/office/officeart/2005/8/layout/chevron2"/>
    <dgm:cxn modelId="{35FB68DC-5C12-42A0-B96B-C7969A4C3F62}" type="presParOf" srcId="{82B40D73-483E-479B-8511-9FC57E94444E}" destId="{8DA0E79E-5357-42A3-9BC4-C1848E8FBD50}" srcOrd="0" destOrd="0" presId="urn:microsoft.com/office/officeart/2005/8/layout/chevron2"/>
    <dgm:cxn modelId="{B769E32F-DCDD-4B7A-8DEB-13ECE82A81D2}" type="presParOf" srcId="{82B40D73-483E-479B-8511-9FC57E94444E}" destId="{4C7C1233-AF31-4622-85DB-089257CB7717}"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5.xml><?xml version="1.0" encoding="utf-8"?>
<dgm:dataModel xmlns:dgm="http://schemas.openxmlformats.org/drawingml/2006/diagram" xmlns:a="http://schemas.openxmlformats.org/drawingml/2006/main">
  <dgm:ptLst>
    <dgm:pt modelId="{956531DD-3CD9-4E3F-AD70-F080C43B09C7}" type="doc">
      <dgm:prSet loTypeId="urn:microsoft.com/office/officeart/2005/8/layout/list1" loCatId="list" qsTypeId="urn:microsoft.com/office/officeart/2005/8/quickstyle/3d1" qsCatId="3D" csTypeId="urn:microsoft.com/office/officeart/2005/8/colors/colorful1" csCatId="colorful" phldr="1"/>
      <dgm:spPr/>
      <dgm:t>
        <a:bodyPr/>
        <a:lstStyle/>
        <a:p>
          <a:endParaRPr lang="en-GB"/>
        </a:p>
      </dgm:t>
    </dgm:pt>
    <dgm:pt modelId="{9DD2F46C-0DEA-408F-BE2F-32D6F6916866}">
      <dgm:prSet phldrT="[Text]" custT="1"/>
      <dgm:spPr/>
      <dgm:t>
        <a:bodyPr/>
        <a:lstStyle/>
        <a:p>
          <a:r>
            <a:rPr lang="en-GB" sz="1800" b="1" dirty="0">
              <a:solidFill>
                <a:schemeClr val="accent4">
                  <a:lumMod val="50000"/>
                </a:schemeClr>
              </a:solidFill>
            </a:rPr>
            <a:t>APPLY</a:t>
          </a:r>
        </a:p>
      </dgm:t>
    </dgm:pt>
    <dgm:pt modelId="{D543CA40-4FA2-477A-97FF-7010EB4F7B79}" type="parTrans" cxnId="{0E2DC0D2-CC65-40E1-90DC-4958E8B1A2F1}">
      <dgm:prSet/>
      <dgm:spPr/>
      <dgm:t>
        <a:bodyPr/>
        <a:lstStyle/>
        <a:p>
          <a:endParaRPr lang="en-GB"/>
        </a:p>
      </dgm:t>
    </dgm:pt>
    <dgm:pt modelId="{0C8C6207-717D-4865-8CF7-E1705C5C6C31}" type="sibTrans" cxnId="{0E2DC0D2-CC65-40E1-90DC-4958E8B1A2F1}">
      <dgm:prSet/>
      <dgm:spPr/>
      <dgm:t>
        <a:bodyPr/>
        <a:lstStyle/>
        <a:p>
          <a:endParaRPr lang="en-GB"/>
        </a:p>
      </dgm:t>
    </dgm:pt>
    <dgm:pt modelId="{FDFF1F0D-12C8-4819-9C76-C711A2D719AE}">
      <dgm:prSet phldrT="[Text]" custT="1"/>
      <dgm:spPr/>
      <dgm:t>
        <a:bodyPr/>
        <a:lstStyle/>
        <a:p>
          <a:r>
            <a:rPr lang="en-GB" sz="2000" b="1" dirty="0"/>
            <a:t>At the right level, in the right place, at the right time</a:t>
          </a:r>
        </a:p>
      </dgm:t>
    </dgm:pt>
    <dgm:pt modelId="{A1542B77-4155-4EF8-8B84-7B826A91B31D}" type="parTrans" cxnId="{76845075-79FB-4903-9CC7-4B8A25DBCEB7}">
      <dgm:prSet/>
      <dgm:spPr/>
      <dgm:t>
        <a:bodyPr/>
        <a:lstStyle/>
        <a:p>
          <a:endParaRPr lang="en-GB"/>
        </a:p>
      </dgm:t>
    </dgm:pt>
    <dgm:pt modelId="{5C1C9077-B953-4BB0-B6C6-E1225D9AE68A}" type="sibTrans" cxnId="{76845075-79FB-4903-9CC7-4B8A25DBCEB7}">
      <dgm:prSet/>
      <dgm:spPr/>
      <dgm:t>
        <a:bodyPr/>
        <a:lstStyle/>
        <a:p>
          <a:endParaRPr lang="en-GB"/>
        </a:p>
      </dgm:t>
    </dgm:pt>
    <dgm:pt modelId="{6F978166-27D0-4F54-8FC2-E1F5801949FA}">
      <dgm:prSet phldrT="[Text]" custT="1"/>
      <dgm:spPr/>
      <dgm:t>
        <a:bodyPr/>
        <a:lstStyle/>
        <a:p>
          <a:r>
            <a:rPr lang="en-GB" sz="2000" b="1" dirty="0"/>
            <a:t>3 to 5 applications by Christmas</a:t>
          </a:r>
        </a:p>
      </dgm:t>
    </dgm:pt>
    <dgm:pt modelId="{BBBF022B-9676-45DD-8A55-D9BF273137E7}" type="parTrans" cxnId="{3B7EE3F7-5D8B-40AF-878A-3277CAD0F0D1}">
      <dgm:prSet/>
      <dgm:spPr/>
      <dgm:t>
        <a:bodyPr/>
        <a:lstStyle/>
        <a:p>
          <a:endParaRPr lang="en-GB"/>
        </a:p>
      </dgm:t>
    </dgm:pt>
    <dgm:pt modelId="{565ABC3D-BCA1-476F-A5F3-009FC51DDAF4}" type="sibTrans" cxnId="{3B7EE3F7-5D8B-40AF-878A-3277CAD0F0D1}">
      <dgm:prSet/>
      <dgm:spPr/>
      <dgm:t>
        <a:bodyPr/>
        <a:lstStyle/>
        <a:p>
          <a:endParaRPr lang="en-GB"/>
        </a:p>
      </dgm:t>
    </dgm:pt>
    <dgm:pt modelId="{44FE2D38-D72D-4B26-A23E-1001DFFA4036}">
      <dgm:prSet phldrT="[Text]"/>
      <dgm:spPr/>
      <dgm:t>
        <a:bodyPr/>
        <a:lstStyle/>
        <a:p>
          <a:r>
            <a:rPr lang="en-GB" b="1" dirty="0">
              <a:solidFill>
                <a:schemeClr val="accent4">
                  <a:lumMod val="50000"/>
                </a:schemeClr>
              </a:solidFill>
            </a:rPr>
            <a:t>INTERVIEWS AND OFFERS</a:t>
          </a:r>
        </a:p>
      </dgm:t>
    </dgm:pt>
    <dgm:pt modelId="{038B982A-F5F9-4F4F-8D30-11FCF2C348BA}" type="parTrans" cxnId="{E1715D11-00B8-47F4-A18F-FF2AC9B34BDE}">
      <dgm:prSet/>
      <dgm:spPr/>
      <dgm:t>
        <a:bodyPr/>
        <a:lstStyle/>
        <a:p>
          <a:endParaRPr lang="en-GB"/>
        </a:p>
      </dgm:t>
    </dgm:pt>
    <dgm:pt modelId="{96A98914-2C27-4E42-AA29-5CF008AA9200}" type="sibTrans" cxnId="{E1715D11-00B8-47F4-A18F-FF2AC9B34BDE}">
      <dgm:prSet/>
      <dgm:spPr/>
      <dgm:t>
        <a:bodyPr/>
        <a:lstStyle/>
        <a:p>
          <a:endParaRPr lang="en-GB"/>
        </a:p>
      </dgm:t>
    </dgm:pt>
    <dgm:pt modelId="{C90E74F7-96DB-4F11-BA09-59A3D7F93B8E}">
      <dgm:prSet phldrT="[Text]"/>
      <dgm:spPr/>
      <dgm:t>
        <a:bodyPr/>
        <a:lstStyle/>
        <a:p>
          <a:r>
            <a:rPr lang="en-GB" dirty="0"/>
            <a:t>Check communications</a:t>
          </a:r>
        </a:p>
      </dgm:t>
    </dgm:pt>
    <dgm:pt modelId="{AFEBEC30-378B-49CF-B60A-9087CA5BC427}" type="parTrans" cxnId="{45C71650-4055-4A95-81D2-BA21D4EB3C31}">
      <dgm:prSet/>
      <dgm:spPr/>
      <dgm:t>
        <a:bodyPr/>
        <a:lstStyle/>
        <a:p>
          <a:endParaRPr lang="en-GB"/>
        </a:p>
      </dgm:t>
    </dgm:pt>
    <dgm:pt modelId="{F248BDFC-1BDC-459A-9783-2EA00ED92E33}" type="sibTrans" cxnId="{45C71650-4055-4A95-81D2-BA21D4EB3C31}">
      <dgm:prSet/>
      <dgm:spPr/>
      <dgm:t>
        <a:bodyPr/>
        <a:lstStyle/>
        <a:p>
          <a:endParaRPr lang="en-GB"/>
        </a:p>
      </dgm:t>
    </dgm:pt>
    <dgm:pt modelId="{580127B9-7009-4687-867A-CD461ADA133F}">
      <dgm:prSet phldrT="[Text]"/>
      <dgm:spPr/>
      <dgm:t>
        <a:bodyPr/>
        <a:lstStyle/>
        <a:p>
          <a:r>
            <a:rPr lang="en-GB" dirty="0"/>
            <a:t>Attend or reschedule</a:t>
          </a:r>
        </a:p>
      </dgm:t>
    </dgm:pt>
    <dgm:pt modelId="{4BF3F7EE-1903-4D5A-9AFA-8C6DE3763AA7}" type="parTrans" cxnId="{DB14B336-1DF0-446D-A2AC-5117568BA80E}">
      <dgm:prSet/>
      <dgm:spPr/>
      <dgm:t>
        <a:bodyPr/>
        <a:lstStyle/>
        <a:p>
          <a:endParaRPr lang="en-GB"/>
        </a:p>
      </dgm:t>
    </dgm:pt>
    <dgm:pt modelId="{CF12A62C-AEBE-4A2D-9A7A-8044EE25734A}" type="sibTrans" cxnId="{DB14B336-1DF0-446D-A2AC-5117568BA80E}">
      <dgm:prSet/>
      <dgm:spPr/>
      <dgm:t>
        <a:bodyPr/>
        <a:lstStyle/>
        <a:p>
          <a:endParaRPr lang="en-GB"/>
        </a:p>
      </dgm:t>
    </dgm:pt>
    <dgm:pt modelId="{91A5D73A-8166-4426-9F56-65FC7C9A5B9B}">
      <dgm:prSet phldrT="[Text]"/>
      <dgm:spPr/>
      <dgm:t>
        <a:bodyPr/>
        <a:lstStyle/>
        <a:p>
          <a:r>
            <a:rPr lang="en-GB" b="1" dirty="0">
              <a:solidFill>
                <a:schemeClr val="accent4">
                  <a:lumMod val="50000"/>
                </a:schemeClr>
              </a:solidFill>
            </a:rPr>
            <a:t>ENROL</a:t>
          </a:r>
        </a:p>
      </dgm:t>
    </dgm:pt>
    <dgm:pt modelId="{E737AA0E-C51D-4ECC-863A-DC90ABF795A4}" type="parTrans" cxnId="{16B673D8-8E40-4D12-8610-C6749F2EB604}">
      <dgm:prSet/>
      <dgm:spPr/>
      <dgm:t>
        <a:bodyPr/>
        <a:lstStyle/>
        <a:p>
          <a:endParaRPr lang="en-GB"/>
        </a:p>
      </dgm:t>
    </dgm:pt>
    <dgm:pt modelId="{BBCB013F-93A2-402C-8B37-3C557E61D096}" type="sibTrans" cxnId="{16B673D8-8E40-4D12-8610-C6749F2EB604}">
      <dgm:prSet/>
      <dgm:spPr/>
      <dgm:t>
        <a:bodyPr/>
        <a:lstStyle/>
        <a:p>
          <a:endParaRPr lang="en-GB"/>
        </a:p>
      </dgm:t>
    </dgm:pt>
    <dgm:pt modelId="{D0E3AA37-D8E0-4ABB-8F3A-C2EE232A1098}">
      <dgm:prSet phldrT="[Text]"/>
      <dgm:spPr/>
      <dgm:t>
        <a:bodyPr/>
        <a:lstStyle/>
        <a:p>
          <a:r>
            <a:rPr lang="en-GB" dirty="0"/>
            <a:t>You do not have a place until you enrol</a:t>
          </a:r>
        </a:p>
      </dgm:t>
    </dgm:pt>
    <dgm:pt modelId="{7322350D-3761-4113-90A7-F183791713E8}" type="parTrans" cxnId="{88D0862A-6391-4141-989E-D34DAF1CF862}">
      <dgm:prSet/>
      <dgm:spPr/>
      <dgm:t>
        <a:bodyPr/>
        <a:lstStyle/>
        <a:p>
          <a:endParaRPr lang="en-GB"/>
        </a:p>
      </dgm:t>
    </dgm:pt>
    <dgm:pt modelId="{523D69D0-5566-4AB0-B794-19961F1E4E66}" type="sibTrans" cxnId="{88D0862A-6391-4141-989E-D34DAF1CF862}">
      <dgm:prSet/>
      <dgm:spPr/>
      <dgm:t>
        <a:bodyPr/>
        <a:lstStyle/>
        <a:p>
          <a:endParaRPr lang="en-GB"/>
        </a:p>
      </dgm:t>
    </dgm:pt>
    <dgm:pt modelId="{E3F47CCF-F368-43A7-935E-6F4E0BB25436}">
      <dgm:prSet phldrT="[Text]"/>
      <dgm:spPr/>
      <dgm:t>
        <a:bodyPr/>
        <a:lstStyle/>
        <a:p>
          <a:r>
            <a:rPr lang="en-GB" dirty="0"/>
            <a:t>Talk to us- Answer communications </a:t>
          </a:r>
        </a:p>
      </dgm:t>
    </dgm:pt>
    <dgm:pt modelId="{76E23E87-B112-4B2A-8474-F7B78704115A}" type="parTrans" cxnId="{39771CCA-CA1A-4D05-A6FD-DF48EAE6ADF4}">
      <dgm:prSet/>
      <dgm:spPr/>
      <dgm:t>
        <a:bodyPr/>
        <a:lstStyle/>
        <a:p>
          <a:endParaRPr lang="en-GB"/>
        </a:p>
      </dgm:t>
    </dgm:pt>
    <dgm:pt modelId="{FF9B75B9-195B-4FCD-B8C4-083458B45A9D}" type="sibTrans" cxnId="{39771CCA-CA1A-4D05-A6FD-DF48EAE6ADF4}">
      <dgm:prSet/>
      <dgm:spPr/>
      <dgm:t>
        <a:bodyPr/>
        <a:lstStyle/>
        <a:p>
          <a:endParaRPr lang="en-GB"/>
        </a:p>
      </dgm:t>
    </dgm:pt>
    <dgm:pt modelId="{C0E00ECD-C8BE-420E-88CE-54BFE64E88F2}">
      <dgm:prSet phldrT="[Text]" custT="1"/>
      <dgm:spPr/>
      <dgm:t>
        <a:bodyPr/>
        <a:lstStyle/>
        <a:p>
          <a:r>
            <a:rPr lang="en-GB" sz="2000" b="1" dirty="0"/>
            <a:t>Individual application to each provider</a:t>
          </a:r>
        </a:p>
      </dgm:t>
    </dgm:pt>
    <dgm:pt modelId="{0947A001-E363-425B-BB80-A1DD49A31574}" type="parTrans" cxnId="{C6220487-A555-4013-AD39-7EC3563848DA}">
      <dgm:prSet/>
      <dgm:spPr/>
      <dgm:t>
        <a:bodyPr/>
        <a:lstStyle/>
        <a:p>
          <a:endParaRPr lang="en-GB"/>
        </a:p>
      </dgm:t>
    </dgm:pt>
    <dgm:pt modelId="{C20D3DEF-3C14-4EB6-BD63-D8CC024817E2}" type="sibTrans" cxnId="{C6220487-A555-4013-AD39-7EC3563848DA}">
      <dgm:prSet/>
      <dgm:spPr/>
      <dgm:t>
        <a:bodyPr/>
        <a:lstStyle/>
        <a:p>
          <a:endParaRPr lang="en-GB"/>
        </a:p>
      </dgm:t>
    </dgm:pt>
    <dgm:pt modelId="{C18BAF03-C508-4C80-A7A1-CE6DDB250E33}">
      <dgm:prSet phldrT="[Text]"/>
      <dgm:spPr/>
      <dgm:t>
        <a:bodyPr/>
        <a:lstStyle/>
        <a:p>
          <a:r>
            <a:rPr lang="en-GB" dirty="0"/>
            <a:t>In August, on results day, or right after results day</a:t>
          </a:r>
        </a:p>
      </dgm:t>
    </dgm:pt>
    <dgm:pt modelId="{89F5477C-4497-4055-B905-9A71E8EA011F}" type="parTrans" cxnId="{6D55D1EA-3ACA-4CA4-B507-798417B2D45C}">
      <dgm:prSet/>
      <dgm:spPr/>
      <dgm:t>
        <a:bodyPr/>
        <a:lstStyle/>
        <a:p>
          <a:endParaRPr lang="en-GB"/>
        </a:p>
      </dgm:t>
    </dgm:pt>
    <dgm:pt modelId="{4B014291-28FA-4BDF-A701-A5D8068FC55F}" type="sibTrans" cxnId="{6D55D1EA-3ACA-4CA4-B507-798417B2D45C}">
      <dgm:prSet/>
      <dgm:spPr/>
      <dgm:t>
        <a:bodyPr/>
        <a:lstStyle/>
        <a:p>
          <a:endParaRPr lang="en-GB"/>
        </a:p>
      </dgm:t>
    </dgm:pt>
    <dgm:pt modelId="{096DBDDB-7E5B-436E-B6F0-284AA4137661}" type="pres">
      <dgm:prSet presAssocID="{956531DD-3CD9-4E3F-AD70-F080C43B09C7}" presName="linear" presStyleCnt="0">
        <dgm:presLayoutVars>
          <dgm:dir/>
          <dgm:animLvl val="lvl"/>
          <dgm:resizeHandles val="exact"/>
        </dgm:presLayoutVars>
      </dgm:prSet>
      <dgm:spPr/>
    </dgm:pt>
    <dgm:pt modelId="{366BF3D5-A56F-4A50-8140-B8E6C057B388}" type="pres">
      <dgm:prSet presAssocID="{9DD2F46C-0DEA-408F-BE2F-32D6F6916866}" presName="parentLin" presStyleCnt="0"/>
      <dgm:spPr/>
    </dgm:pt>
    <dgm:pt modelId="{D05815AD-CC18-4B1E-A52A-38FF45738DFA}" type="pres">
      <dgm:prSet presAssocID="{9DD2F46C-0DEA-408F-BE2F-32D6F6916866}" presName="parentLeftMargin" presStyleLbl="node1" presStyleIdx="0" presStyleCnt="3"/>
      <dgm:spPr/>
    </dgm:pt>
    <dgm:pt modelId="{E6DD5267-5E70-474A-A872-35D5E4CA75C1}" type="pres">
      <dgm:prSet presAssocID="{9DD2F46C-0DEA-408F-BE2F-32D6F6916866}" presName="parentText" presStyleLbl="node1" presStyleIdx="0" presStyleCnt="3">
        <dgm:presLayoutVars>
          <dgm:chMax val="0"/>
          <dgm:bulletEnabled val="1"/>
        </dgm:presLayoutVars>
      </dgm:prSet>
      <dgm:spPr/>
    </dgm:pt>
    <dgm:pt modelId="{BEAB2972-E35C-4A30-A52C-EC5251CFD1AC}" type="pres">
      <dgm:prSet presAssocID="{9DD2F46C-0DEA-408F-BE2F-32D6F6916866}" presName="negativeSpace" presStyleCnt="0"/>
      <dgm:spPr/>
    </dgm:pt>
    <dgm:pt modelId="{4D0E8F05-669B-41BE-9A27-3B4BAF6F764B}" type="pres">
      <dgm:prSet presAssocID="{9DD2F46C-0DEA-408F-BE2F-32D6F6916866}" presName="childText" presStyleLbl="conFgAcc1" presStyleIdx="0" presStyleCnt="3">
        <dgm:presLayoutVars>
          <dgm:bulletEnabled val="1"/>
        </dgm:presLayoutVars>
      </dgm:prSet>
      <dgm:spPr/>
    </dgm:pt>
    <dgm:pt modelId="{1D93F219-2936-4126-887B-836FF393F6E3}" type="pres">
      <dgm:prSet presAssocID="{0C8C6207-717D-4865-8CF7-E1705C5C6C31}" presName="spaceBetweenRectangles" presStyleCnt="0"/>
      <dgm:spPr/>
    </dgm:pt>
    <dgm:pt modelId="{0C7B09C9-C1CF-4BBC-850B-7D78B1076353}" type="pres">
      <dgm:prSet presAssocID="{44FE2D38-D72D-4B26-A23E-1001DFFA4036}" presName="parentLin" presStyleCnt="0"/>
      <dgm:spPr/>
    </dgm:pt>
    <dgm:pt modelId="{F8039192-47DF-4421-910A-A39AF2C21CC0}" type="pres">
      <dgm:prSet presAssocID="{44FE2D38-D72D-4B26-A23E-1001DFFA4036}" presName="parentLeftMargin" presStyleLbl="node1" presStyleIdx="0" presStyleCnt="3"/>
      <dgm:spPr/>
    </dgm:pt>
    <dgm:pt modelId="{96D0ED33-74DF-48E1-8E80-2ADC917F7E60}" type="pres">
      <dgm:prSet presAssocID="{44FE2D38-D72D-4B26-A23E-1001DFFA4036}" presName="parentText" presStyleLbl="node1" presStyleIdx="1" presStyleCnt="3">
        <dgm:presLayoutVars>
          <dgm:chMax val="0"/>
          <dgm:bulletEnabled val="1"/>
        </dgm:presLayoutVars>
      </dgm:prSet>
      <dgm:spPr/>
    </dgm:pt>
    <dgm:pt modelId="{1C8D8FFC-5B36-4E37-8177-0699111F9159}" type="pres">
      <dgm:prSet presAssocID="{44FE2D38-D72D-4B26-A23E-1001DFFA4036}" presName="negativeSpace" presStyleCnt="0"/>
      <dgm:spPr/>
    </dgm:pt>
    <dgm:pt modelId="{CD7FD1FA-A7A3-4C2D-8CEB-BE4EFEACE379}" type="pres">
      <dgm:prSet presAssocID="{44FE2D38-D72D-4B26-A23E-1001DFFA4036}" presName="childText" presStyleLbl="conFgAcc1" presStyleIdx="1" presStyleCnt="3">
        <dgm:presLayoutVars>
          <dgm:bulletEnabled val="1"/>
        </dgm:presLayoutVars>
      </dgm:prSet>
      <dgm:spPr/>
    </dgm:pt>
    <dgm:pt modelId="{58060B3F-6A0D-499E-AF36-785078BD7579}" type="pres">
      <dgm:prSet presAssocID="{96A98914-2C27-4E42-AA29-5CF008AA9200}" presName="spaceBetweenRectangles" presStyleCnt="0"/>
      <dgm:spPr/>
    </dgm:pt>
    <dgm:pt modelId="{60162081-8C47-4947-ADB3-1A64FF0D6772}" type="pres">
      <dgm:prSet presAssocID="{91A5D73A-8166-4426-9F56-65FC7C9A5B9B}" presName="parentLin" presStyleCnt="0"/>
      <dgm:spPr/>
    </dgm:pt>
    <dgm:pt modelId="{B0646824-D23B-4476-8E31-7D995B598BE4}" type="pres">
      <dgm:prSet presAssocID="{91A5D73A-8166-4426-9F56-65FC7C9A5B9B}" presName="parentLeftMargin" presStyleLbl="node1" presStyleIdx="1" presStyleCnt="3"/>
      <dgm:spPr/>
    </dgm:pt>
    <dgm:pt modelId="{9E30CF98-E147-476C-B4A1-B9F60EE7058B}" type="pres">
      <dgm:prSet presAssocID="{91A5D73A-8166-4426-9F56-65FC7C9A5B9B}" presName="parentText" presStyleLbl="node1" presStyleIdx="2" presStyleCnt="3">
        <dgm:presLayoutVars>
          <dgm:chMax val="0"/>
          <dgm:bulletEnabled val="1"/>
        </dgm:presLayoutVars>
      </dgm:prSet>
      <dgm:spPr/>
    </dgm:pt>
    <dgm:pt modelId="{7EA2962D-FB72-4814-A021-0A97AEDECFC9}" type="pres">
      <dgm:prSet presAssocID="{91A5D73A-8166-4426-9F56-65FC7C9A5B9B}" presName="negativeSpace" presStyleCnt="0"/>
      <dgm:spPr/>
    </dgm:pt>
    <dgm:pt modelId="{A5C9AFC7-BECB-4809-8DE1-FEFF94697C69}" type="pres">
      <dgm:prSet presAssocID="{91A5D73A-8166-4426-9F56-65FC7C9A5B9B}" presName="childText" presStyleLbl="conFgAcc1" presStyleIdx="2" presStyleCnt="3">
        <dgm:presLayoutVars>
          <dgm:bulletEnabled val="1"/>
        </dgm:presLayoutVars>
      </dgm:prSet>
      <dgm:spPr/>
    </dgm:pt>
  </dgm:ptLst>
  <dgm:cxnLst>
    <dgm:cxn modelId="{E1715D11-00B8-47F4-A18F-FF2AC9B34BDE}" srcId="{956531DD-3CD9-4E3F-AD70-F080C43B09C7}" destId="{44FE2D38-D72D-4B26-A23E-1001DFFA4036}" srcOrd="1" destOrd="0" parTransId="{038B982A-F5F9-4F4F-8D30-11FCF2C348BA}" sibTransId="{96A98914-2C27-4E42-AA29-5CF008AA9200}"/>
    <dgm:cxn modelId="{F50E0A29-8CF8-45AA-8A94-65E50E92EE16}" type="presOf" srcId="{E3F47CCF-F368-43A7-935E-6F4E0BB25436}" destId="{A5C9AFC7-BECB-4809-8DE1-FEFF94697C69}" srcOrd="0" destOrd="2" presId="urn:microsoft.com/office/officeart/2005/8/layout/list1"/>
    <dgm:cxn modelId="{88D0862A-6391-4141-989E-D34DAF1CF862}" srcId="{91A5D73A-8166-4426-9F56-65FC7C9A5B9B}" destId="{D0E3AA37-D8E0-4ABB-8F3A-C2EE232A1098}" srcOrd="0" destOrd="0" parTransId="{7322350D-3761-4113-90A7-F183791713E8}" sibTransId="{523D69D0-5566-4AB0-B794-19961F1E4E66}"/>
    <dgm:cxn modelId="{DB14B336-1DF0-446D-A2AC-5117568BA80E}" srcId="{44FE2D38-D72D-4B26-A23E-1001DFFA4036}" destId="{580127B9-7009-4687-867A-CD461ADA133F}" srcOrd="1" destOrd="0" parTransId="{4BF3F7EE-1903-4D5A-9AFA-8C6DE3763AA7}" sibTransId="{CF12A62C-AEBE-4A2D-9A7A-8044EE25734A}"/>
    <dgm:cxn modelId="{8B241038-704E-4163-8BC9-B3F49FA97412}" type="presOf" srcId="{C90E74F7-96DB-4F11-BA09-59A3D7F93B8E}" destId="{CD7FD1FA-A7A3-4C2D-8CEB-BE4EFEACE379}" srcOrd="0" destOrd="0" presId="urn:microsoft.com/office/officeart/2005/8/layout/list1"/>
    <dgm:cxn modelId="{73447F38-FB62-42C7-B7B9-F4794C6B9B06}" type="presOf" srcId="{44FE2D38-D72D-4B26-A23E-1001DFFA4036}" destId="{96D0ED33-74DF-48E1-8E80-2ADC917F7E60}" srcOrd="1" destOrd="0" presId="urn:microsoft.com/office/officeart/2005/8/layout/list1"/>
    <dgm:cxn modelId="{870E203D-8B0B-4D4D-983C-732228FF222F}" type="presOf" srcId="{956531DD-3CD9-4E3F-AD70-F080C43B09C7}" destId="{096DBDDB-7E5B-436E-B6F0-284AA4137661}" srcOrd="0" destOrd="0" presId="urn:microsoft.com/office/officeart/2005/8/layout/list1"/>
    <dgm:cxn modelId="{45C71650-4055-4A95-81D2-BA21D4EB3C31}" srcId="{44FE2D38-D72D-4B26-A23E-1001DFFA4036}" destId="{C90E74F7-96DB-4F11-BA09-59A3D7F93B8E}" srcOrd="0" destOrd="0" parTransId="{AFEBEC30-378B-49CF-B60A-9087CA5BC427}" sibTransId="{F248BDFC-1BDC-459A-9783-2EA00ED92E33}"/>
    <dgm:cxn modelId="{76845075-79FB-4903-9CC7-4B8A25DBCEB7}" srcId="{9DD2F46C-0DEA-408F-BE2F-32D6F6916866}" destId="{FDFF1F0D-12C8-4819-9C76-C711A2D719AE}" srcOrd="0" destOrd="0" parTransId="{A1542B77-4155-4EF8-8B84-7B826A91B31D}" sibTransId="{5C1C9077-B953-4BB0-B6C6-E1225D9AE68A}"/>
    <dgm:cxn modelId="{C6220487-A555-4013-AD39-7EC3563848DA}" srcId="{9DD2F46C-0DEA-408F-BE2F-32D6F6916866}" destId="{C0E00ECD-C8BE-420E-88CE-54BFE64E88F2}" srcOrd="1" destOrd="0" parTransId="{0947A001-E363-425B-BB80-A1DD49A31574}" sibTransId="{C20D3DEF-3C14-4EB6-BD63-D8CC024817E2}"/>
    <dgm:cxn modelId="{FC5AC18D-00B8-476D-979A-887446A503B2}" type="presOf" srcId="{D0E3AA37-D8E0-4ABB-8F3A-C2EE232A1098}" destId="{A5C9AFC7-BECB-4809-8DE1-FEFF94697C69}" srcOrd="0" destOrd="0" presId="urn:microsoft.com/office/officeart/2005/8/layout/list1"/>
    <dgm:cxn modelId="{D31C6198-46B9-44DD-9B8F-A00D6A2ABBA1}" type="presOf" srcId="{44FE2D38-D72D-4B26-A23E-1001DFFA4036}" destId="{F8039192-47DF-4421-910A-A39AF2C21CC0}" srcOrd="0" destOrd="0" presId="urn:microsoft.com/office/officeart/2005/8/layout/list1"/>
    <dgm:cxn modelId="{23D6DD98-F8BC-4943-8B66-3D0A9DA4FBBB}" type="presOf" srcId="{6F978166-27D0-4F54-8FC2-E1F5801949FA}" destId="{4D0E8F05-669B-41BE-9A27-3B4BAF6F764B}" srcOrd="0" destOrd="2" presId="urn:microsoft.com/office/officeart/2005/8/layout/list1"/>
    <dgm:cxn modelId="{3F20739E-FA26-4E2A-B325-8039E79928E2}" type="presOf" srcId="{91A5D73A-8166-4426-9F56-65FC7C9A5B9B}" destId="{B0646824-D23B-4476-8E31-7D995B598BE4}" srcOrd="0" destOrd="0" presId="urn:microsoft.com/office/officeart/2005/8/layout/list1"/>
    <dgm:cxn modelId="{D1B666A9-83F1-4719-BD3B-024D149D15BF}" type="presOf" srcId="{C0E00ECD-C8BE-420E-88CE-54BFE64E88F2}" destId="{4D0E8F05-669B-41BE-9A27-3B4BAF6F764B}" srcOrd="0" destOrd="1" presId="urn:microsoft.com/office/officeart/2005/8/layout/list1"/>
    <dgm:cxn modelId="{6C774DA9-61C2-4015-BCE1-F13FFC689B63}" type="presOf" srcId="{9DD2F46C-0DEA-408F-BE2F-32D6F6916866}" destId="{E6DD5267-5E70-474A-A872-35D5E4CA75C1}" srcOrd="1" destOrd="0" presId="urn:microsoft.com/office/officeart/2005/8/layout/list1"/>
    <dgm:cxn modelId="{9755FBAD-2457-4880-9F2B-604791AB43D0}" type="presOf" srcId="{FDFF1F0D-12C8-4819-9C76-C711A2D719AE}" destId="{4D0E8F05-669B-41BE-9A27-3B4BAF6F764B}" srcOrd="0" destOrd="0" presId="urn:microsoft.com/office/officeart/2005/8/layout/list1"/>
    <dgm:cxn modelId="{BB0CA3C4-A974-4C80-8140-7087DDD1ABC9}" type="presOf" srcId="{91A5D73A-8166-4426-9F56-65FC7C9A5B9B}" destId="{9E30CF98-E147-476C-B4A1-B9F60EE7058B}" srcOrd="1" destOrd="0" presId="urn:microsoft.com/office/officeart/2005/8/layout/list1"/>
    <dgm:cxn modelId="{39771CCA-CA1A-4D05-A6FD-DF48EAE6ADF4}" srcId="{91A5D73A-8166-4426-9F56-65FC7C9A5B9B}" destId="{E3F47CCF-F368-43A7-935E-6F4E0BB25436}" srcOrd="2" destOrd="0" parTransId="{76E23E87-B112-4B2A-8474-F7B78704115A}" sibTransId="{FF9B75B9-195B-4FCD-B8C4-083458B45A9D}"/>
    <dgm:cxn modelId="{0E2DC0D2-CC65-40E1-90DC-4958E8B1A2F1}" srcId="{956531DD-3CD9-4E3F-AD70-F080C43B09C7}" destId="{9DD2F46C-0DEA-408F-BE2F-32D6F6916866}" srcOrd="0" destOrd="0" parTransId="{D543CA40-4FA2-477A-97FF-7010EB4F7B79}" sibTransId="{0C8C6207-717D-4865-8CF7-E1705C5C6C31}"/>
    <dgm:cxn modelId="{0FA0C9D2-3070-4E6A-A80D-A0B4A0D8A1C0}" type="presOf" srcId="{580127B9-7009-4687-867A-CD461ADA133F}" destId="{CD7FD1FA-A7A3-4C2D-8CEB-BE4EFEACE379}" srcOrd="0" destOrd="1" presId="urn:microsoft.com/office/officeart/2005/8/layout/list1"/>
    <dgm:cxn modelId="{16B673D8-8E40-4D12-8610-C6749F2EB604}" srcId="{956531DD-3CD9-4E3F-AD70-F080C43B09C7}" destId="{91A5D73A-8166-4426-9F56-65FC7C9A5B9B}" srcOrd="2" destOrd="0" parTransId="{E737AA0E-C51D-4ECC-863A-DC90ABF795A4}" sibTransId="{BBCB013F-93A2-402C-8B37-3C557E61D096}"/>
    <dgm:cxn modelId="{7AC889D8-4210-4C70-9EC6-4FFD2B5C968D}" type="presOf" srcId="{9DD2F46C-0DEA-408F-BE2F-32D6F6916866}" destId="{D05815AD-CC18-4B1E-A52A-38FF45738DFA}" srcOrd="0" destOrd="0" presId="urn:microsoft.com/office/officeart/2005/8/layout/list1"/>
    <dgm:cxn modelId="{6D55D1EA-3ACA-4CA4-B507-798417B2D45C}" srcId="{91A5D73A-8166-4426-9F56-65FC7C9A5B9B}" destId="{C18BAF03-C508-4C80-A7A1-CE6DDB250E33}" srcOrd="1" destOrd="0" parTransId="{89F5477C-4497-4055-B905-9A71E8EA011F}" sibTransId="{4B014291-28FA-4BDF-A701-A5D8068FC55F}"/>
    <dgm:cxn modelId="{3B7EE3F7-5D8B-40AF-878A-3277CAD0F0D1}" srcId="{9DD2F46C-0DEA-408F-BE2F-32D6F6916866}" destId="{6F978166-27D0-4F54-8FC2-E1F5801949FA}" srcOrd="2" destOrd="0" parTransId="{BBBF022B-9676-45DD-8A55-D9BF273137E7}" sibTransId="{565ABC3D-BCA1-476F-A5F3-009FC51DDAF4}"/>
    <dgm:cxn modelId="{B6AC09FC-B9D0-4790-A6AC-53B3BA2F7FB2}" type="presOf" srcId="{C18BAF03-C508-4C80-A7A1-CE6DDB250E33}" destId="{A5C9AFC7-BECB-4809-8DE1-FEFF94697C69}" srcOrd="0" destOrd="1" presId="urn:microsoft.com/office/officeart/2005/8/layout/list1"/>
    <dgm:cxn modelId="{7E128707-B655-4B55-B372-94E640C29372}" type="presParOf" srcId="{096DBDDB-7E5B-436E-B6F0-284AA4137661}" destId="{366BF3D5-A56F-4A50-8140-B8E6C057B388}" srcOrd="0" destOrd="0" presId="urn:microsoft.com/office/officeart/2005/8/layout/list1"/>
    <dgm:cxn modelId="{6A188083-8E81-4A54-B67B-A81204C6A1A1}" type="presParOf" srcId="{366BF3D5-A56F-4A50-8140-B8E6C057B388}" destId="{D05815AD-CC18-4B1E-A52A-38FF45738DFA}" srcOrd="0" destOrd="0" presId="urn:microsoft.com/office/officeart/2005/8/layout/list1"/>
    <dgm:cxn modelId="{0B417CFE-6D83-4382-B464-CCE770A57A9F}" type="presParOf" srcId="{366BF3D5-A56F-4A50-8140-B8E6C057B388}" destId="{E6DD5267-5E70-474A-A872-35D5E4CA75C1}" srcOrd="1" destOrd="0" presId="urn:microsoft.com/office/officeart/2005/8/layout/list1"/>
    <dgm:cxn modelId="{101C80FF-BCB4-40FA-935C-245283A75EB6}" type="presParOf" srcId="{096DBDDB-7E5B-436E-B6F0-284AA4137661}" destId="{BEAB2972-E35C-4A30-A52C-EC5251CFD1AC}" srcOrd="1" destOrd="0" presId="urn:microsoft.com/office/officeart/2005/8/layout/list1"/>
    <dgm:cxn modelId="{2A33FC39-CDF7-446A-A9BC-006B2ECF161B}" type="presParOf" srcId="{096DBDDB-7E5B-436E-B6F0-284AA4137661}" destId="{4D0E8F05-669B-41BE-9A27-3B4BAF6F764B}" srcOrd="2" destOrd="0" presId="urn:microsoft.com/office/officeart/2005/8/layout/list1"/>
    <dgm:cxn modelId="{315FCEC6-F231-4141-85D3-E3665CCD1C94}" type="presParOf" srcId="{096DBDDB-7E5B-436E-B6F0-284AA4137661}" destId="{1D93F219-2936-4126-887B-836FF393F6E3}" srcOrd="3" destOrd="0" presId="urn:microsoft.com/office/officeart/2005/8/layout/list1"/>
    <dgm:cxn modelId="{92238F23-1767-4F2D-9466-50E054EC4A6F}" type="presParOf" srcId="{096DBDDB-7E5B-436E-B6F0-284AA4137661}" destId="{0C7B09C9-C1CF-4BBC-850B-7D78B1076353}" srcOrd="4" destOrd="0" presId="urn:microsoft.com/office/officeart/2005/8/layout/list1"/>
    <dgm:cxn modelId="{010A1F8D-CB9A-4872-8F2B-9DDEDCB388B0}" type="presParOf" srcId="{0C7B09C9-C1CF-4BBC-850B-7D78B1076353}" destId="{F8039192-47DF-4421-910A-A39AF2C21CC0}" srcOrd="0" destOrd="0" presId="urn:microsoft.com/office/officeart/2005/8/layout/list1"/>
    <dgm:cxn modelId="{540825ED-4B8E-433A-8706-EA62A67B8BAA}" type="presParOf" srcId="{0C7B09C9-C1CF-4BBC-850B-7D78B1076353}" destId="{96D0ED33-74DF-48E1-8E80-2ADC917F7E60}" srcOrd="1" destOrd="0" presId="urn:microsoft.com/office/officeart/2005/8/layout/list1"/>
    <dgm:cxn modelId="{96A1B06D-44BC-4A38-B290-2C5D5C035C2E}" type="presParOf" srcId="{096DBDDB-7E5B-436E-B6F0-284AA4137661}" destId="{1C8D8FFC-5B36-4E37-8177-0699111F9159}" srcOrd="5" destOrd="0" presId="urn:microsoft.com/office/officeart/2005/8/layout/list1"/>
    <dgm:cxn modelId="{2AC7AE13-1333-4744-8BA7-84B8B5FB0433}" type="presParOf" srcId="{096DBDDB-7E5B-436E-B6F0-284AA4137661}" destId="{CD7FD1FA-A7A3-4C2D-8CEB-BE4EFEACE379}" srcOrd="6" destOrd="0" presId="urn:microsoft.com/office/officeart/2005/8/layout/list1"/>
    <dgm:cxn modelId="{361C54F9-C275-44CC-B30D-BDBF4224E279}" type="presParOf" srcId="{096DBDDB-7E5B-436E-B6F0-284AA4137661}" destId="{58060B3F-6A0D-499E-AF36-785078BD7579}" srcOrd="7" destOrd="0" presId="urn:microsoft.com/office/officeart/2005/8/layout/list1"/>
    <dgm:cxn modelId="{648F1E6F-9A5F-4237-9D59-BE58253AF93F}" type="presParOf" srcId="{096DBDDB-7E5B-436E-B6F0-284AA4137661}" destId="{60162081-8C47-4947-ADB3-1A64FF0D6772}" srcOrd="8" destOrd="0" presId="urn:microsoft.com/office/officeart/2005/8/layout/list1"/>
    <dgm:cxn modelId="{A6B19053-2285-4ED5-A59A-BCF1F8182B07}" type="presParOf" srcId="{60162081-8C47-4947-ADB3-1A64FF0D6772}" destId="{B0646824-D23B-4476-8E31-7D995B598BE4}" srcOrd="0" destOrd="0" presId="urn:microsoft.com/office/officeart/2005/8/layout/list1"/>
    <dgm:cxn modelId="{C887E833-3464-48A5-A6EA-5F89689B19F0}" type="presParOf" srcId="{60162081-8C47-4947-ADB3-1A64FF0D6772}" destId="{9E30CF98-E147-476C-B4A1-B9F60EE7058B}" srcOrd="1" destOrd="0" presId="urn:microsoft.com/office/officeart/2005/8/layout/list1"/>
    <dgm:cxn modelId="{81A48914-BB3B-4E5F-B2FE-30951A5A6636}" type="presParOf" srcId="{096DBDDB-7E5B-436E-B6F0-284AA4137661}" destId="{7EA2962D-FB72-4814-A021-0A97AEDECFC9}" srcOrd="9" destOrd="0" presId="urn:microsoft.com/office/officeart/2005/8/layout/list1"/>
    <dgm:cxn modelId="{E1FE5001-AB00-42DA-BF1C-6D4FCC63932A}" type="presParOf" srcId="{096DBDDB-7E5B-436E-B6F0-284AA4137661}" destId="{A5C9AFC7-BECB-4809-8DE1-FEFF94697C69}" srcOrd="10" destOrd="0" presId="urn:microsoft.com/office/officeart/2005/8/layout/list1"/>
  </dgm:cxnLst>
  <dgm:bg>
    <a:solidFill>
      <a:schemeClr val="accent4"/>
    </a:solidFill>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521A40-5A5C-EA42-B42B-66C6E487C831}">
      <dsp:nvSpPr>
        <dsp:cNvPr id="0" name=""/>
        <dsp:cNvSpPr/>
      </dsp:nvSpPr>
      <dsp:spPr>
        <a:xfrm>
          <a:off x="1354666" y="0"/>
          <a:ext cx="5418667" cy="5418667"/>
        </a:xfrm>
        <a:prstGeom prst="quadArrow">
          <a:avLst>
            <a:gd name="adj1" fmla="val 2000"/>
            <a:gd name="adj2" fmla="val 4000"/>
            <a:gd name="adj3" fmla="val 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CA7184-5F84-D54A-8EDD-7221CB7FDB98}">
      <dsp:nvSpPr>
        <dsp:cNvPr id="0" name=""/>
        <dsp:cNvSpPr/>
      </dsp:nvSpPr>
      <dsp:spPr>
        <a:xfrm>
          <a:off x="1706879" y="352213"/>
          <a:ext cx="2167466" cy="2167466"/>
        </a:xfrm>
        <a:prstGeom prst="roundRect">
          <a:avLst/>
        </a:prstGeom>
        <a:solidFill>
          <a:srgbClr val="F7D116"/>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Century Gothic" panose="020B0502020202020204" pitchFamily="34" charset="0"/>
            </a:rPr>
            <a:t>FLASH CARDS</a:t>
          </a:r>
        </a:p>
        <a:p>
          <a:pPr marL="0" lvl="0" indent="0" algn="ctr" defTabSz="889000">
            <a:lnSpc>
              <a:spcPct val="90000"/>
            </a:lnSpc>
            <a:spcBef>
              <a:spcPct val="0"/>
            </a:spcBef>
            <a:spcAft>
              <a:spcPct val="35000"/>
            </a:spcAft>
            <a:buNone/>
          </a:pPr>
          <a:r>
            <a:rPr lang="en-GB" sz="1400" b="1" kern="1200" dirty="0">
              <a:solidFill>
                <a:schemeClr val="tx1"/>
              </a:solidFill>
              <a:latin typeface="Century Gothic" panose="020B0502020202020204" pitchFamily="34" charset="0"/>
            </a:rPr>
            <a:t>Kate Jones</a:t>
          </a:r>
          <a:endParaRPr lang="en-GB" sz="1400" b="1" kern="1200" dirty="0">
            <a:latin typeface="Century Gothic" panose="020B0502020202020204" pitchFamily="34" charset="0"/>
          </a:endParaRPr>
        </a:p>
      </dsp:txBody>
      <dsp:txXfrm>
        <a:off x="1812686" y="458020"/>
        <a:ext cx="1955852" cy="1955852"/>
      </dsp:txXfrm>
    </dsp:sp>
    <dsp:sp modelId="{A9CC453E-95AF-7847-A5E5-E7471F925DD3}">
      <dsp:nvSpPr>
        <dsp:cNvPr id="0" name=""/>
        <dsp:cNvSpPr/>
      </dsp:nvSpPr>
      <dsp:spPr>
        <a:xfrm>
          <a:off x="4253653" y="352213"/>
          <a:ext cx="2167466" cy="2167466"/>
        </a:xfrm>
        <a:prstGeom prst="roundRect">
          <a:avLst/>
        </a:prstGeom>
        <a:solidFill>
          <a:srgbClr val="5A88C7"/>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latin typeface="Century Gothic" panose="020B0502020202020204" pitchFamily="34" charset="0"/>
            </a:rPr>
            <a:t>SELF QUIZZING</a:t>
          </a:r>
        </a:p>
        <a:p>
          <a:pPr marL="0" lvl="0" indent="0" algn="ctr" defTabSz="889000">
            <a:lnSpc>
              <a:spcPct val="90000"/>
            </a:lnSpc>
            <a:spcBef>
              <a:spcPct val="0"/>
            </a:spcBef>
            <a:spcAft>
              <a:spcPct val="35000"/>
            </a:spcAft>
            <a:buNone/>
          </a:pPr>
          <a:r>
            <a:rPr lang="en-GB" sz="1400" b="1" kern="1200" dirty="0">
              <a:solidFill>
                <a:schemeClr val="tx1"/>
              </a:solidFill>
              <a:latin typeface="Century Gothic" panose="020B0502020202020204" pitchFamily="34" charset="0"/>
            </a:rPr>
            <a:t>Helen Howell &amp; Ross Morrison McGill</a:t>
          </a:r>
          <a:endParaRPr lang="en-GB" sz="1400" b="1" kern="1200" dirty="0">
            <a:latin typeface="Century Gothic" panose="020B0502020202020204" pitchFamily="34" charset="0"/>
          </a:endParaRPr>
        </a:p>
      </dsp:txBody>
      <dsp:txXfrm>
        <a:off x="4359460" y="458020"/>
        <a:ext cx="1955852" cy="1955852"/>
      </dsp:txXfrm>
    </dsp:sp>
    <dsp:sp modelId="{06407537-2E6C-4C4B-B144-61FEA24ABBBE}">
      <dsp:nvSpPr>
        <dsp:cNvPr id="0" name=""/>
        <dsp:cNvSpPr/>
      </dsp:nvSpPr>
      <dsp:spPr>
        <a:xfrm>
          <a:off x="1706879" y="2898986"/>
          <a:ext cx="2167466" cy="2167466"/>
        </a:xfrm>
        <a:prstGeom prst="roundRect">
          <a:avLst/>
        </a:prstGeom>
        <a:solidFill>
          <a:srgbClr val="F29893"/>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latin typeface="Century Gothic" panose="020B0502020202020204" pitchFamily="34" charset="0"/>
            </a:rPr>
            <a:t>MIND MAPS</a:t>
          </a:r>
        </a:p>
        <a:p>
          <a:pPr marL="0" lvl="0" indent="0" algn="ctr" defTabSz="933450">
            <a:lnSpc>
              <a:spcPct val="90000"/>
            </a:lnSpc>
            <a:spcBef>
              <a:spcPct val="0"/>
            </a:spcBef>
            <a:spcAft>
              <a:spcPct val="35000"/>
            </a:spcAft>
            <a:buNone/>
          </a:pPr>
          <a:r>
            <a:rPr lang="en-GB" sz="1400" b="1" i="0" kern="1200" dirty="0">
              <a:solidFill>
                <a:schemeClr val="tx1"/>
              </a:solidFill>
              <a:latin typeface="Century Gothic" panose="020B0502020202020204" pitchFamily="34" charset="0"/>
            </a:rPr>
            <a:t>Karpicke, J. D., &amp; Blunt, J. R. (2011)</a:t>
          </a:r>
          <a:endParaRPr lang="en-GB" sz="1400" b="1" kern="1200" dirty="0">
            <a:solidFill>
              <a:schemeClr val="tx1"/>
            </a:solidFill>
            <a:latin typeface="Century Gothic" panose="020B0502020202020204" pitchFamily="34" charset="0"/>
          </a:endParaRPr>
        </a:p>
      </dsp:txBody>
      <dsp:txXfrm>
        <a:off x="1812686" y="3004793"/>
        <a:ext cx="1955852" cy="1955852"/>
      </dsp:txXfrm>
    </dsp:sp>
    <dsp:sp modelId="{65204145-36F6-1948-A077-063A662ADB8E}">
      <dsp:nvSpPr>
        <dsp:cNvPr id="0" name=""/>
        <dsp:cNvSpPr/>
      </dsp:nvSpPr>
      <dsp:spPr>
        <a:xfrm>
          <a:off x="4253653" y="2898986"/>
          <a:ext cx="2167466" cy="2167466"/>
        </a:xfrm>
        <a:prstGeom prst="roundRect">
          <a:avLst/>
        </a:prstGeom>
        <a:solidFill>
          <a:srgbClr val="EF7D06"/>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latin typeface="Century Gothic" panose="020B0502020202020204" pitchFamily="34" charset="0"/>
            </a:rPr>
            <a:t>BRAIN DUMPS</a:t>
          </a:r>
        </a:p>
        <a:p>
          <a:pPr marL="0" lvl="0" indent="0" algn="ctr" defTabSz="933450">
            <a:lnSpc>
              <a:spcPct val="90000"/>
            </a:lnSpc>
            <a:spcBef>
              <a:spcPct val="0"/>
            </a:spcBef>
            <a:spcAft>
              <a:spcPct val="35000"/>
            </a:spcAft>
            <a:buNone/>
          </a:pPr>
          <a:r>
            <a:rPr lang="en-GB" sz="1400" b="1" kern="1200" dirty="0">
              <a:solidFill>
                <a:schemeClr val="tx1"/>
              </a:solidFill>
              <a:latin typeface="Century Gothic" panose="020B0502020202020204" pitchFamily="34" charset="0"/>
            </a:rPr>
            <a:t>Pooja k. Agarwal &amp; Patrice M. Bain </a:t>
          </a:r>
          <a:endParaRPr lang="en-GB" sz="1400" b="1" kern="1200" dirty="0">
            <a:latin typeface="Century Gothic" panose="020B0502020202020204" pitchFamily="34" charset="0"/>
          </a:endParaRPr>
        </a:p>
      </dsp:txBody>
      <dsp:txXfrm>
        <a:off x="4359460" y="3004793"/>
        <a:ext cx="1955852" cy="19558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2CB4C8-7041-42BA-8D98-5B51FEDFE44B}">
      <dsp:nvSpPr>
        <dsp:cNvPr id="0" name=""/>
        <dsp:cNvSpPr/>
      </dsp:nvSpPr>
      <dsp:spPr>
        <a:xfrm>
          <a:off x="811940" y="159919"/>
          <a:ext cx="567949" cy="5679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E58DF5-2B48-4BBB-9420-A29D7A77B918}">
      <dsp:nvSpPr>
        <dsp:cNvPr id="0" name=""/>
        <dsp:cNvSpPr/>
      </dsp:nvSpPr>
      <dsp:spPr>
        <a:xfrm>
          <a:off x="457199" y="896141"/>
          <a:ext cx="1262109" cy="10717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i="0" kern="1200" baseline="0" dirty="0"/>
            <a:t>School Sixth Form? OR </a:t>
          </a:r>
        </a:p>
        <a:p>
          <a:pPr marL="0" lvl="0" indent="0" algn="ctr" defTabSz="488950">
            <a:lnSpc>
              <a:spcPct val="100000"/>
            </a:lnSpc>
            <a:spcBef>
              <a:spcPct val="0"/>
            </a:spcBef>
            <a:spcAft>
              <a:spcPct val="35000"/>
            </a:spcAft>
            <a:buNone/>
          </a:pPr>
          <a:r>
            <a:rPr lang="en-GB" sz="1100" b="1" i="0" kern="1200" baseline="0" dirty="0"/>
            <a:t>Sixth form College? </a:t>
          </a:r>
          <a:br>
            <a:rPr lang="en-GB" sz="1100" b="1" i="0" kern="1200" baseline="0" dirty="0"/>
          </a:br>
          <a:br>
            <a:rPr lang="en-GB" sz="1100" b="1" i="0" kern="1200" baseline="0" dirty="0"/>
          </a:br>
          <a:r>
            <a:rPr lang="en-GB" sz="1100" b="1" i="0" kern="1200" baseline="0" dirty="0"/>
            <a:t>College of Further Education? </a:t>
          </a:r>
          <a:endParaRPr lang="en-US" sz="1100" b="1" kern="1200" dirty="0"/>
        </a:p>
      </dsp:txBody>
      <dsp:txXfrm>
        <a:off x="457199" y="896141"/>
        <a:ext cx="1262109" cy="1071742"/>
      </dsp:txXfrm>
    </dsp:sp>
    <dsp:sp modelId="{E7D15FC8-1172-4AB3-AB67-9DB83BA12267}">
      <dsp:nvSpPr>
        <dsp:cNvPr id="0" name=""/>
        <dsp:cNvSpPr/>
      </dsp:nvSpPr>
      <dsp:spPr>
        <a:xfrm>
          <a:off x="2283486" y="470762"/>
          <a:ext cx="567949" cy="5679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B2FCFF-CE4A-4B6B-9035-1D5B314488FC}">
      <dsp:nvSpPr>
        <dsp:cNvPr id="0" name=""/>
        <dsp:cNvSpPr/>
      </dsp:nvSpPr>
      <dsp:spPr>
        <a:xfrm>
          <a:off x="1947838" y="1086961"/>
          <a:ext cx="1262109" cy="504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i="0" kern="1200" baseline="0" dirty="0"/>
            <a:t>UTC?</a:t>
          </a:r>
          <a:br>
            <a:rPr lang="en-GB" sz="1100" b="0" i="0" kern="1200" baseline="0" dirty="0"/>
          </a:br>
          <a:endParaRPr lang="en-US" sz="1100" kern="1200" dirty="0"/>
        </a:p>
      </dsp:txBody>
      <dsp:txXfrm>
        <a:off x="1947838" y="1086961"/>
        <a:ext cx="1262109" cy="504843"/>
      </dsp:txXfrm>
    </dsp:sp>
    <dsp:sp modelId="{1A18A6B5-0F3F-4B48-B46B-5C8B8BA20160}">
      <dsp:nvSpPr>
        <dsp:cNvPr id="0" name=""/>
        <dsp:cNvSpPr/>
      </dsp:nvSpPr>
      <dsp:spPr>
        <a:xfrm>
          <a:off x="3857910" y="301576"/>
          <a:ext cx="567949" cy="5679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684B62-9D8F-4023-BE10-7E5429A9CC59}">
      <dsp:nvSpPr>
        <dsp:cNvPr id="0" name=""/>
        <dsp:cNvSpPr/>
      </dsp:nvSpPr>
      <dsp:spPr>
        <a:xfrm>
          <a:off x="3430817" y="1086961"/>
          <a:ext cx="1262109" cy="504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i="0" kern="1200" baseline="0" dirty="0"/>
            <a:t>Specialist School? </a:t>
          </a:r>
          <a:br>
            <a:rPr lang="en-GB" sz="1100" b="1" i="0" kern="1200" baseline="0" dirty="0"/>
          </a:br>
          <a:br>
            <a:rPr lang="en-GB" sz="1100" b="1" i="0" kern="1200" baseline="0" dirty="0"/>
          </a:br>
          <a:r>
            <a:rPr lang="en-GB" sz="1100" b="1" i="0" kern="1200" baseline="0" dirty="0"/>
            <a:t>Apprenticeship?</a:t>
          </a:r>
          <a:endParaRPr lang="en-US" sz="1100" b="1" kern="1200" dirty="0"/>
        </a:p>
      </dsp:txBody>
      <dsp:txXfrm>
        <a:off x="3430817" y="1086961"/>
        <a:ext cx="1262109" cy="504843"/>
      </dsp:txXfrm>
    </dsp:sp>
    <dsp:sp modelId="{9B1CE0CC-E6F9-4000-A43A-9411D62F927A}">
      <dsp:nvSpPr>
        <dsp:cNvPr id="0" name=""/>
        <dsp:cNvSpPr/>
      </dsp:nvSpPr>
      <dsp:spPr>
        <a:xfrm>
          <a:off x="2283327" y="1988423"/>
          <a:ext cx="567949" cy="56794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2C4BD5-2F37-4930-B9FD-6766BD313BBB}">
      <dsp:nvSpPr>
        <dsp:cNvPr id="0" name=""/>
        <dsp:cNvSpPr/>
      </dsp:nvSpPr>
      <dsp:spPr>
        <a:xfrm>
          <a:off x="1294148" y="2648925"/>
          <a:ext cx="2569490" cy="8757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dirty="0"/>
            <a:t>Dress Code? Timetable? Journey? </a:t>
          </a:r>
        </a:p>
        <a:p>
          <a:pPr marL="0" lvl="0" indent="0" algn="ctr" defTabSz="488950">
            <a:lnSpc>
              <a:spcPct val="100000"/>
            </a:lnSpc>
            <a:spcBef>
              <a:spcPct val="0"/>
            </a:spcBef>
            <a:spcAft>
              <a:spcPct val="35000"/>
            </a:spcAft>
            <a:buNone/>
          </a:pPr>
          <a:r>
            <a:rPr lang="en-GB" sz="1100" b="1" kern="1200" dirty="0"/>
            <a:t>Entry Requirements, Exam and Results?</a:t>
          </a:r>
          <a:br>
            <a:rPr lang="en-GB" sz="1100" b="1" i="0" kern="1200" baseline="0" dirty="0"/>
          </a:br>
          <a:endParaRPr lang="en-US" sz="1100" b="1" kern="1200" dirty="0"/>
        </a:p>
      </dsp:txBody>
      <dsp:txXfrm>
        <a:off x="1294148" y="2648925"/>
        <a:ext cx="2569490" cy="8757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8BB77-011D-4F29-8D2B-406197A12265}">
      <dsp:nvSpPr>
        <dsp:cNvPr id="0" name=""/>
        <dsp:cNvSpPr/>
      </dsp:nvSpPr>
      <dsp:spPr>
        <a:xfrm>
          <a:off x="0" y="26128"/>
          <a:ext cx="5710200" cy="1179072"/>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i="0" kern="1200" dirty="0"/>
            <a:t>Extended Diploma (worth three A-levels) </a:t>
          </a:r>
          <a:endParaRPr lang="en-US" sz="2100" b="1" kern="1200" dirty="0"/>
        </a:p>
      </dsp:txBody>
      <dsp:txXfrm>
        <a:off x="57558" y="83686"/>
        <a:ext cx="5595084" cy="1063956"/>
      </dsp:txXfrm>
    </dsp:sp>
    <dsp:sp modelId="{02F3967F-9EF6-4B9D-A6FA-3C5FB5A5DDFF}">
      <dsp:nvSpPr>
        <dsp:cNvPr id="0" name=""/>
        <dsp:cNvSpPr/>
      </dsp:nvSpPr>
      <dsp:spPr>
        <a:xfrm>
          <a:off x="0" y="1275113"/>
          <a:ext cx="5710200" cy="1179072"/>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i="0" kern="1200" dirty="0"/>
            <a:t>Diploma (worth two A-levels)- can be combined with one A-level in some places</a:t>
          </a:r>
          <a:endParaRPr lang="en-US" sz="2100" b="1" kern="1200" dirty="0"/>
        </a:p>
      </dsp:txBody>
      <dsp:txXfrm>
        <a:off x="57558" y="1332671"/>
        <a:ext cx="5595084" cy="1063956"/>
      </dsp:txXfrm>
    </dsp:sp>
    <dsp:sp modelId="{D7F8CFDE-1F54-4E72-A9A8-2F829452372F}">
      <dsp:nvSpPr>
        <dsp:cNvPr id="0" name=""/>
        <dsp:cNvSpPr/>
      </dsp:nvSpPr>
      <dsp:spPr>
        <a:xfrm>
          <a:off x="0" y="2550227"/>
          <a:ext cx="5710200" cy="1179072"/>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i="0" kern="1200" dirty="0"/>
            <a:t>Foundation (subsidiary) Diploma–can be combined with other diplomas or A Levels in some places</a:t>
          </a:r>
          <a:endParaRPr lang="en-US" sz="2100" b="1" kern="1200" dirty="0"/>
        </a:p>
      </dsp:txBody>
      <dsp:txXfrm>
        <a:off x="57558" y="2607785"/>
        <a:ext cx="5595084" cy="10639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7854D8-B7B3-42B3-8C9E-3139BC096061}">
      <dsp:nvSpPr>
        <dsp:cNvPr id="0" name=""/>
        <dsp:cNvSpPr/>
      </dsp:nvSpPr>
      <dsp:spPr>
        <a:xfrm rot="5400000">
          <a:off x="-264183" y="265256"/>
          <a:ext cx="1761220" cy="1232854"/>
        </a:xfrm>
        <a:prstGeom prst="chevron">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b="1" kern="1200" dirty="0">
              <a:solidFill>
                <a:schemeClr val="tx1"/>
              </a:solidFill>
            </a:rPr>
            <a:t>From now</a:t>
          </a:r>
        </a:p>
      </dsp:txBody>
      <dsp:txXfrm rot="-5400000">
        <a:off x="0" y="617500"/>
        <a:ext cx="1232854" cy="528366"/>
      </dsp:txXfrm>
    </dsp:sp>
    <dsp:sp modelId="{C4D61088-6EFB-4480-8484-CC35E7C1D065}">
      <dsp:nvSpPr>
        <dsp:cNvPr id="0" name=""/>
        <dsp:cNvSpPr/>
      </dsp:nvSpPr>
      <dsp:spPr>
        <a:xfrm rot="5400000">
          <a:off x="2781515" y="-1547588"/>
          <a:ext cx="1144793" cy="4242115"/>
        </a:xfrm>
        <a:prstGeom prst="round2Same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GB" sz="1600" kern="1200" dirty="0"/>
            <a:t>Research</a:t>
          </a:r>
        </a:p>
        <a:p>
          <a:pPr marL="171450" lvl="1" indent="-171450" algn="l" defTabSz="711200">
            <a:lnSpc>
              <a:spcPct val="90000"/>
            </a:lnSpc>
            <a:spcBef>
              <a:spcPct val="0"/>
            </a:spcBef>
            <a:spcAft>
              <a:spcPct val="15000"/>
            </a:spcAft>
            <a:buChar char="•"/>
          </a:pPr>
          <a:r>
            <a:rPr lang="en-GB" sz="1600" kern="1200" dirty="0"/>
            <a:t>Think</a:t>
          </a:r>
        </a:p>
        <a:p>
          <a:pPr marL="171450" lvl="1" indent="-171450" algn="l" defTabSz="711200">
            <a:lnSpc>
              <a:spcPct val="90000"/>
            </a:lnSpc>
            <a:spcBef>
              <a:spcPct val="0"/>
            </a:spcBef>
            <a:spcAft>
              <a:spcPct val="15000"/>
            </a:spcAft>
            <a:buChar char="•"/>
          </a:pPr>
          <a:r>
            <a:rPr lang="en-GB" sz="1600" kern="1200" dirty="0"/>
            <a:t>Decide</a:t>
          </a:r>
        </a:p>
        <a:p>
          <a:pPr marL="171450" lvl="1" indent="-171450" algn="l" defTabSz="711200">
            <a:lnSpc>
              <a:spcPct val="90000"/>
            </a:lnSpc>
            <a:spcBef>
              <a:spcPct val="0"/>
            </a:spcBef>
            <a:spcAft>
              <a:spcPct val="15000"/>
            </a:spcAft>
            <a:buChar char="•"/>
          </a:pPr>
          <a:r>
            <a:rPr lang="en-GB" sz="1600" kern="1200" dirty="0"/>
            <a:t>Apply</a:t>
          </a:r>
        </a:p>
      </dsp:txBody>
      <dsp:txXfrm rot="-5400000">
        <a:off x="1232854" y="56957"/>
        <a:ext cx="4186231" cy="1033025"/>
      </dsp:txXfrm>
    </dsp:sp>
    <dsp:sp modelId="{7BCD3EC6-ECB5-4B95-85A7-CF0F9ECA31A8}">
      <dsp:nvSpPr>
        <dsp:cNvPr id="0" name=""/>
        <dsp:cNvSpPr/>
      </dsp:nvSpPr>
      <dsp:spPr>
        <a:xfrm rot="5400000">
          <a:off x="-264183" y="1833966"/>
          <a:ext cx="1761220" cy="1232854"/>
        </a:xfrm>
        <a:prstGeom prst="chevron">
          <a:avLst/>
        </a:prstGeom>
        <a:gradFill rotWithShape="0">
          <a:gsLst>
            <a:gs pos="0">
              <a:schemeClr val="accent4">
                <a:hueOff val="3299968"/>
                <a:satOff val="-14601"/>
                <a:lumOff val="-2452"/>
                <a:alphaOff val="0"/>
                <a:satMod val="103000"/>
                <a:lumMod val="102000"/>
                <a:tint val="94000"/>
              </a:schemeClr>
            </a:gs>
            <a:gs pos="50000">
              <a:schemeClr val="accent4">
                <a:hueOff val="3299968"/>
                <a:satOff val="-14601"/>
                <a:lumOff val="-2452"/>
                <a:alphaOff val="0"/>
                <a:satMod val="110000"/>
                <a:lumMod val="100000"/>
                <a:shade val="100000"/>
              </a:schemeClr>
            </a:gs>
            <a:gs pos="100000">
              <a:schemeClr val="accent4">
                <a:hueOff val="3299968"/>
                <a:satOff val="-14601"/>
                <a:lumOff val="-2452"/>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b="0" kern="1200" dirty="0">
              <a:solidFill>
                <a:schemeClr val="tx1"/>
              </a:solidFill>
            </a:rPr>
            <a:t>OPEN DAYS</a:t>
          </a:r>
        </a:p>
      </dsp:txBody>
      <dsp:txXfrm rot="-5400000">
        <a:off x="0" y="2186210"/>
        <a:ext cx="1232854" cy="528366"/>
      </dsp:txXfrm>
    </dsp:sp>
    <dsp:sp modelId="{442C3A50-D77C-4DDE-A0F1-A34CF5DEBF18}">
      <dsp:nvSpPr>
        <dsp:cNvPr id="0" name=""/>
        <dsp:cNvSpPr/>
      </dsp:nvSpPr>
      <dsp:spPr>
        <a:xfrm rot="5400000">
          <a:off x="2781515" y="21122"/>
          <a:ext cx="1144793" cy="4242115"/>
        </a:xfrm>
        <a:prstGeom prst="round2SameRect">
          <a:avLst/>
        </a:prstGeom>
        <a:solidFill>
          <a:schemeClr val="lt1">
            <a:alpha val="90000"/>
            <a:hueOff val="0"/>
            <a:satOff val="0"/>
            <a:lumOff val="0"/>
            <a:alphaOff val="0"/>
          </a:schemeClr>
        </a:solidFill>
        <a:ln w="12700" cap="flat" cmpd="sng" algn="ctr">
          <a:solidFill>
            <a:schemeClr val="accent4">
              <a:hueOff val="3299968"/>
              <a:satOff val="-14601"/>
              <a:lumOff val="-2452"/>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GB" sz="1600" kern="1200" dirty="0"/>
            <a:t>Ask questions</a:t>
          </a:r>
        </a:p>
        <a:p>
          <a:pPr marL="171450" lvl="1" indent="-171450" algn="l" defTabSz="711200">
            <a:lnSpc>
              <a:spcPct val="90000"/>
            </a:lnSpc>
            <a:spcBef>
              <a:spcPct val="0"/>
            </a:spcBef>
            <a:spcAft>
              <a:spcPct val="15000"/>
            </a:spcAft>
            <a:buChar char="•"/>
          </a:pPr>
          <a:r>
            <a:rPr lang="en-GB" sz="1600" kern="1200" dirty="0"/>
            <a:t>Can you see yourself there?</a:t>
          </a:r>
        </a:p>
      </dsp:txBody>
      <dsp:txXfrm rot="-5400000">
        <a:off x="1232854" y="1625667"/>
        <a:ext cx="4186231" cy="1033025"/>
      </dsp:txXfrm>
    </dsp:sp>
    <dsp:sp modelId="{8DA0E79E-5357-42A3-9BC4-C1848E8FBD50}">
      <dsp:nvSpPr>
        <dsp:cNvPr id="0" name=""/>
        <dsp:cNvSpPr/>
      </dsp:nvSpPr>
      <dsp:spPr>
        <a:xfrm rot="5400000">
          <a:off x="-264183" y="3402677"/>
          <a:ext cx="1761220" cy="1232854"/>
        </a:xfrm>
        <a:prstGeom prst="chevron">
          <a:avLst/>
        </a:prstGeom>
        <a:gradFill rotWithShape="0">
          <a:gsLst>
            <a:gs pos="0">
              <a:schemeClr val="accent4">
                <a:hueOff val="6599937"/>
                <a:satOff val="-29202"/>
                <a:lumOff val="-4903"/>
                <a:alphaOff val="0"/>
                <a:satMod val="103000"/>
                <a:lumMod val="102000"/>
                <a:tint val="94000"/>
              </a:schemeClr>
            </a:gs>
            <a:gs pos="50000">
              <a:schemeClr val="accent4">
                <a:hueOff val="6599937"/>
                <a:satOff val="-29202"/>
                <a:lumOff val="-4903"/>
                <a:alphaOff val="0"/>
                <a:satMod val="110000"/>
                <a:lumMod val="100000"/>
                <a:shade val="100000"/>
              </a:schemeClr>
            </a:gs>
            <a:gs pos="100000">
              <a:schemeClr val="accent4">
                <a:hueOff val="6599937"/>
                <a:satOff val="-29202"/>
                <a:lumOff val="-490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b="0" kern="1200" dirty="0">
              <a:solidFill>
                <a:schemeClr val="tx1"/>
              </a:solidFill>
            </a:rPr>
            <a:t>1-2-1</a:t>
          </a:r>
        </a:p>
        <a:p>
          <a:pPr marL="0" lvl="0" indent="0" algn="ctr" defTabSz="666750">
            <a:lnSpc>
              <a:spcPct val="90000"/>
            </a:lnSpc>
            <a:spcBef>
              <a:spcPct val="0"/>
            </a:spcBef>
            <a:spcAft>
              <a:spcPct val="35000"/>
            </a:spcAft>
            <a:buNone/>
          </a:pPr>
          <a:r>
            <a:rPr lang="en-GB" sz="1500" b="0" kern="1200" dirty="0">
              <a:solidFill>
                <a:schemeClr val="tx1"/>
              </a:solidFill>
            </a:rPr>
            <a:t>Careers Hub</a:t>
          </a:r>
        </a:p>
      </dsp:txBody>
      <dsp:txXfrm rot="-5400000">
        <a:off x="0" y="3754921"/>
        <a:ext cx="1232854" cy="528366"/>
      </dsp:txXfrm>
    </dsp:sp>
    <dsp:sp modelId="{4C7C1233-AF31-4622-85DB-089257CB7717}">
      <dsp:nvSpPr>
        <dsp:cNvPr id="0" name=""/>
        <dsp:cNvSpPr/>
      </dsp:nvSpPr>
      <dsp:spPr>
        <a:xfrm rot="5400000">
          <a:off x="2781515" y="1589833"/>
          <a:ext cx="1144793" cy="4242115"/>
        </a:xfrm>
        <a:prstGeom prst="round2SameRect">
          <a:avLst/>
        </a:prstGeom>
        <a:solidFill>
          <a:schemeClr val="lt1">
            <a:alpha val="90000"/>
            <a:hueOff val="0"/>
            <a:satOff val="0"/>
            <a:lumOff val="0"/>
            <a:alphaOff val="0"/>
          </a:schemeClr>
        </a:solidFill>
        <a:ln w="12700" cap="flat" cmpd="sng" algn="ctr">
          <a:solidFill>
            <a:schemeClr val="accent4">
              <a:hueOff val="6599937"/>
              <a:satOff val="-29202"/>
              <a:lumOff val="-4903"/>
              <a:alphaOff val="0"/>
            </a:schemeClr>
          </a:solidFill>
          <a:prstDash val="solid"/>
          <a:miter lim="800000"/>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GB" sz="1600" kern="1200" dirty="0"/>
            <a:t>Engage in the process</a:t>
          </a:r>
        </a:p>
        <a:p>
          <a:pPr marL="171450" lvl="1" indent="-171450" algn="l" defTabSz="711200">
            <a:lnSpc>
              <a:spcPct val="90000"/>
            </a:lnSpc>
            <a:spcBef>
              <a:spcPct val="0"/>
            </a:spcBef>
            <a:spcAft>
              <a:spcPct val="15000"/>
            </a:spcAft>
            <a:buChar char="•"/>
          </a:pPr>
          <a:r>
            <a:rPr lang="en-GB" sz="1600" kern="1200" dirty="0"/>
            <a:t>Use Unifrog</a:t>
          </a:r>
        </a:p>
      </dsp:txBody>
      <dsp:txXfrm rot="-5400000">
        <a:off x="1232854" y="3194378"/>
        <a:ext cx="4186231" cy="103302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0E8F05-669B-41BE-9A27-3B4BAF6F764B}">
      <dsp:nvSpPr>
        <dsp:cNvPr id="0" name=""/>
        <dsp:cNvSpPr/>
      </dsp:nvSpPr>
      <dsp:spPr>
        <a:xfrm>
          <a:off x="0" y="412139"/>
          <a:ext cx="5724524" cy="17136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44287" tIns="354076" rIns="444287" bIns="142240" numCol="1" spcCol="1270" anchor="t" anchorCtr="0">
          <a:noAutofit/>
        </a:bodyPr>
        <a:lstStyle/>
        <a:p>
          <a:pPr marL="228600" lvl="1" indent="-228600" algn="l" defTabSz="889000">
            <a:lnSpc>
              <a:spcPct val="90000"/>
            </a:lnSpc>
            <a:spcBef>
              <a:spcPct val="0"/>
            </a:spcBef>
            <a:spcAft>
              <a:spcPct val="15000"/>
            </a:spcAft>
            <a:buChar char="•"/>
          </a:pPr>
          <a:r>
            <a:rPr lang="en-GB" sz="2000" b="1" kern="1200" dirty="0"/>
            <a:t>At the right level, in the right place, at the right time</a:t>
          </a:r>
        </a:p>
        <a:p>
          <a:pPr marL="228600" lvl="1" indent="-228600" algn="l" defTabSz="889000">
            <a:lnSpc>
              <a:spcPct val="90000"/>
            </a:lnSpc>
            <a:spcBef>
              <a:spcPct val="0"/>
            </a:spcBef>
            <a:spcAft>
              <a:spcPct val="15000"/>
            </a:spcAft>
            <a:buChar char="•"/>
          </a:pPr>
          <a:r>
            <a:rPr lang="en-GB" sz="2000" b="1" kern="1200" dirty="0"/>
            <a:t>Individual application to each provider</a:t>
          </a:r>
        </a:p>
        <a:p>
          <a:pPr marL="228600" lvl="1" indent="-228600" algn="l" defTabSz="889000">
            <a:lnSpc>
              <a:spcPct val="90000"/>
            </a:lnSpc>
            <a:spcBef>
              <a:spcPct val="0"/>
            </a:spcBef>
            <a:spcAft>
              <a:spcPct val="15000"/>
            </a:spcAft>
            <a:buChar char="•"/>
          </a:pPr>
          <a:r>
            <a:rPr lang="en-GB" sz="2000" b="1" kern="1200" dirty="0"/>
            <a:t>3 to 5 applications by Christmas</a:t>
          </a:r>
        </a:p>
      </dsp:txBody>
      <dsp:txXfrm>
        <a:off x="0" y="412139"/>
        <a:ext cx="5724524" cy="1713600"/>
      </dsp:txXfrm>
    </dsp:sp>
    <dsp:sp modelId="{E6DD5267-5E70-474A-A872-35D5E4CA75C1}">
      <dsp:nvSpPr>
        <dsp:cNvPr id="0" name=""/>
        <dsp:cNvSpPr/>
      </dsp:nvSpPr>
      <dsp:spPr>
        <a:xfrm>
          <a:off x="286226" y="161219"/>
          <a:ext cx="4007167" cy="50184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1461" tIns="0" rIns="151461" bIns="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accent4">
                  <a:lumMod val="50000"/>
                </a:schemeClr>
              </a:solidFill>
            </a:rPr>
            <a:t>APPLY</a:t>
          </a:r>
        </a:p>
      </dsp:txBody>
      <dsp:txXfrm>
        <a:off x="310724" y="185717"/>
        <a:ext cx="3958171" cy="452844"/>
      </dsp:txXfrm>
    </dsp:sp>
    <dsp:sp modelId="{CD7FD1FA-A7A3-4C2D-8CEB-BE4EFEACE379}">
      <dsp:nvSpPr>
        <dsp:cNvPr id="0" name=""/>
        <dsp:cNvSpPr/>
      </dsp:nvSpPr>
      <dsp:spPr>
        <a:xfrm>
          <a:off x="0" y="2468459"/>
          <a:ext cx="5724524" cy="990675"/>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44287" tIns="354076" rIns="444287" bIns="120904" numCol="1" spcCol="1270" anchor="t" anchorCtr="0">
          <a:noAutofit/>
        </a:bodyPr>
        <a:lstStyle/>
        <a:p>
          <a:pPr marL="171450" lvl="1" indent="-171450" algn="l" defTabSz="755650">
            <a:lnSpc>
              <a:spcPct val="90000"/>
            </a:lnSpc>
            <a:spcBef>
              <a:spcPct val="0"/>
            </a:spcBef>
            <a:spcAft>
              <a:spcPct val="15000"/>
            </a:spcAft>
            <a:buChar char="•"/>
          </a:pPr>
          <a:r>
            <a:rPr lang="en-GB" sz="1700" kern="1200" dirty="0"/>
            <a:t>Check communications</a:t>
          </a:r>
        </a:p>
        <a:p>
          <a:pPr marL="171450" lvl="1" indent="-171450" algn="l" defTabSz="755650">
            <a:lnSpc>
              <a:spcPct val="90000"/>
            </a:lnSpc>
            <a:spcBef>
              <a:spcPct val="0"/>
            </a:spcBef>
            <a:spcAft>
              <a:spcPct val="15000"/>
            </a:spcAft>
            <a:buChar char="•"/>
          </a:pPr>
          <a:r>
            <a:rPr lang="en-GB" sz="1700" kern="1200" dirty="0"/>
            <a:t>Attend or reschedule</a:t>
          </a:r>
        </a:p>
      </dsp:txBody>
      <dsp:txXfrm>
        <a:off x="0" y="2468459"/>
        <a:ext cx="5724524" cy="990675"/>
      </dsp:txXfrm>
    </dsp:sp>
    <dsp:sp modelId="{96D0ED33-74DF-48E1-8E80-2ADC917F7E60}">
      <dsp:nvSpPr>
        <dsp:cNvPr id="0" name=""/>
        <dsp:cNvSpPr/>
      </dsp:nvSpPr>
      <dsp:spPr>
        <a:xfrm>
          <a:off x="286226" y="2217539"/>
          <a:ext cx="4007167" cy="50184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1461" tIns="0" rIns="151461" bIns="0" numCol="1" spcCol="1270" anchor="ctr" anchorCtr="0">
          <a:noAutofit/>
        </a:bodyPr>
        <a:lstStyle/>
        <a:p>
          <a:pPr marL="0" lvl="0" indent="0" algn="l" defTabSz="755650">
            <a:lnSpc>
              <a:spcPct val="90000"/>
            </a:lnSpc>
            <a:spcBef>
              <a:spcPct val="0"/>
            </a:spcBef>
            <a:spcAft>
              <a:spcPct val="35000"/>
            </a:spcAft>
            <a:buNone/>
          </a:pPr>
          <a:r>
            <a:rPr lang="en-GB" sz="1700" b="1" kern="1200" dirty="0">
              <a:solidFill>
                <a:schemeClr val="accent4">
                  <a:lumMod val="50000"/>
                </a:schemeClr>
              </a:solidFill>
            </a:rPr>
            <a:t>INTERVIEWS AND OFFERS</a:t>
          </a:r>
        </a:p>
      </dsp:txBody>
      <dsp:txXfrm>
        <a:off x="310724" y="2242037"/>
        <a:ext cx="3958171" cy="452844"/>
      </dsp:txXfrm>
    </dsp:sp>
    <dsp:sp modelId="{A5C9AFC7-BECB-4809-8DE1-FEFF94697C69}">
      <dsp:nvSpPr>
        <dsp:cNvPr id="0" name=""/>
        <dsp:cNvSpPr/>
      </dsp:nvSpPr>
      <dsp:spPr>
        <a:xfrm>
          <a:off x="0" y="3801855"/>
          <a:ext cx="5724524" cy="12852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44287" tIns="354076" rIns="444287" bIns="120904" numCol="1" spcCol="1270" anchor="t" anchorCtr="0">
          <a:noAutofit/>
        </a:bodyPr>
        <a:lstStyle/>
        <a:p>
          <a:pPr marL="171450" lvl="1" indent="-171450" algn="l" defTabSz="755650">
            <a:lnSpc>
              <a:spcPct val="90000"/>
            </a:lnSpc>
            <a:spcBef>
              <a:spcPct val="0"/>
            </a:spcBef>
            <a:spcAft>
              <a:spcPct val="15000"/>
            </a:spcAft>
            <a:buChar char="•"/>
          </a:pPr>
          <a:r>
            <a:rPr lang="en-GB" sz="1700" kern="1200" dirty="0"/>
            <a:t>You do not have a place until you enrol</a:t>
          </a:r>
        </a:p>
        <a:p>
          <a:pPr marL="171450" lvl="1" indent="-171450" algn="l" defTabSz="755650">
            <a:lnSpc>
              <a:spcPct val="90000"/>
            </a:lnSpc>
            <a:spcBef>
              <a:spcPct val="0"/>
            </a:spcBef>
            <a:spcAft>
              <a:spcPct val="15000"/>
            </a:spcAft>
            <a:buChar char="•"/>
          </a:pPr>
          <a:r>
            <a:rPr lang="en-GB" sz="1700" kern="1200" dirty="0"/>
            <a:t>In August, on results day, or right after results day</a:t>
          </a:r>
        </a:p>
        <a:p>
          <a:pPr marL="171450" lvl="1" indent="-171450" algn="l" defTabSz="755650">
            <a:lnSpc>
              <a:spcPct val="90000"/>
            </a:lnSpc>
            <a:spcBef>
              <a:spcPct val="0"/>
            </a:spcBef>
            <a:spcAft>
              <a:spcPct val="15000"/>
            </a:spcAft>
            <a:buChar char="•"/>
          </a:pPr>
          <a:r>
            <a:rPr lang="en-GB" sz="1700" kern="1200" dirty="0"/>
            <a:t>Talk to us- Answer communications </a:t>
          </a:r>
        </a:p>
      </dsp:txBody>
      <dsp:txXfrm>
        <a:off x="0" y="3801855"/>
        <a:ext cx="5724524" cy="1285200"/>
      </dsp:txXfrm>
    </dsp:sp>
    <dsp:sp modelId="{9E30CF98-E147-476C-B4A1-B9F60EE7058B}">
      <dsp:nvSpPr>
        <dsp:cNvPr id="0" name=""/>
        <dsp:cNvSpPr/>
      </dsp:nvSpPr>
      <dsp:spPr>
        <a:xfrm>
          <a:off x="286226" y="3550935"/>
          <a:ext cx="4007167" cy="50184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1461" tIns="0" rIns="151461" bIns="0" numCol="1" spcCol="1270" anchor="ctr" anchorCtr="0">
          <a:noAutofit/>
        </a:bodyPr>
        <a:lstStyle/>
        <a:p>
          <a:pPr marL="0" lvl="0" indent="0" algn="l" defTabSz="755650">
            <a:lnSpc>
              <a:spcPct val="90000"/>
            </a:lnSpc>
            <a:spcBef>
              <a:spcPct val="0"/>
            </a:spcBef>
            <a:spcAft>
              <a:spcPct val="35000"/>
            </a:spcAft>
            <a:buNone/>
          </a:pPr>
          <a:r>
            <a:rPr lang="en-GB" sz="1700" b="1" kern="1200" dirty="0">
              <a:solidFill>
                <a:schemeClr val="accent4">
                  <a:lumMod val="50000"/>
                </a:schemeClr>
              </a:solidFill>
            </a:rPr>
            <a:t>ENROL</a:t>
          </a:r>
        </a:p>
      </dsp:txBody>
      <dsp:txXfrm>
        <a:off x="310724" y="3575433"/>
        <a:ext cx="3958171"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346074-41EB-4EA4-8E05-B20BBF0F164B}" type="datetimeFigureOut">
              <a:rPr lang="en-GB" smtClean="0"/>
              <a:t>24/09/2025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293E5A-0A82-4053-9CED-D6723E380AFD}" type="slidenum">
              <a:rPr lang="en-GB" smtClean="0"/>
              <a:t>‹#›</a:t>
            </a:fld>
            <a:endParaRPr lang="en-GB"/>
          </a:p>
        </p:txBody>
      </p:sp>
    </p:spTree>
    <p:extLst>
      <p:ext uri="{BB962C8B-B14F-4D97-AF65-F5344CB8AC3E}">
        <p14:creationId xmlns:p14="http://schemas.microsoft.com/office/powerpoint/2010/main" val="15633095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CD5086-9876-45F8-9579-E64120D03C82}" type="slidenum">
              <a:rPr lang="en-GB" smtClean="0"/>
              <a:t>14</a:t>
            </a:fld>
            <a:endParaRPr lang="en-GB"/>
          </a:p>
        </p:txBody>
      </p:sp>
    </p:spTree>
    <p:extLst>
      <p:ext uri="{BB962C8B-B14F-4D97-AF65-F5344CB8AC3E}">
        <p14:creationId xmlns:p14="http://schemas.microsoft.com/office/powerpoint/2010/main" val="1826658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293E5A-0A82-4053-9CED-D6723E380AFD}" type="slidenum">
              <a:rPr lang="en-GB" smtClean="0"/>
              <a:t>21</a:t>
            </a:fld>
            <a:endParaRPr lang="en-GB"/>
          </a:p>
        </p:txBody>
      </p:sp>
    </p:spTree>
    <p:extLst>
      <p:ext uri="{BB962C8B-B14F-4D97-AF65-F5344CB8AC3E}">
        <p14:creationId xmlns:p14="http://schemas.microsoft.com/office/powerpoint/2010/main" val="8776527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Only then will the fear and anxiety around the word ‘exam’ be reduced, or even transformed by optimism.  </a:t>
            </a:r>
          </a:p>
        </p:txBody>
      </p:sp>
      <p:sp>
        <p:nvSpPr>
          <p:cNvPr id="4" name="Slide Number Placeholder 3"/>
          <p:cNvSpPr>
            <a:spLocks noGrp="1"/>
          </p:cNvSpPr>
          <p:nvPr>
            <p:ph type="sldNum" sz="quarter" idx="5"/>
          </p:nvPr>
        </p:nvSpPr>
        <p:spPr/>
        <p:txBody>
          <a:bodyPr/>
          <a:lstStyle/>
          <a:p>
            <a:fld id="{53FF64E6-7A24-0F49-A8BB-BD63C0669B1A}" type="slidenum">
              <a:rPr lang="en-GB" smtClean="0"/>
              <a:t>22</a:t>
            </a:fld>
            <a:endParaRPr lang="en-GB"/>
          </a:p>
        </p:txBody>
      </p:sp>
    </p:spTree>
    <p:extLst>
      <p:ext uri="{BB962C8B-B14F-4D97-AF65-F5344CB8AC3E}">
        <p14:creationId xmlns:p14="http://schemas.microsoft.com/office/powerpoint/2010/main" val="6923532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7" name="Google Shape;10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36" name="Google Shape;13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4625F-D722-D893-F033-A2731135D2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A8D305-688B-F7B7-F31A-10BB85469C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519EAE-8E43-4949-A96F-CD251611D75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83F0EBA-AF3A-8D67-831C-6E5B8BCD20F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2BD8AD3-2812-7247-8B24-37651AB65B15}"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88065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DA178-9901-A4AB-33C9-5E0E14F3108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9AC7CD9-8D8E-6DBF-8663-F765194F44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0FD7CAB-D925-A854-8156-91140B610DAA}"/>
              </a:ext>
            </a:extLst>
          </p:cNvPr>
          <p:cNvSpPr>
            <a:spLocks noGrp="1"/>
          </p:cNvSpPr>
          <p:nvPr>
            <p:ph type="dt" sz="half" idx="10"/>
          </p:nvPr>
        </p:nvSpPr>
        <p:spPr/>
        <p:txBody>
          <a:bodyPr/>
          <a:lstStyle/>
          <a:p>
            <a:fld id="{714F8138-3E95-472A-8CF1-BA95AB2107CB}" type="datetimeFigureOut">
              <a:rPr lang="en-GB" smtClean="0"/>
              <a:t>24/09/2025</a:t>
            </a:fld>
            <a:endParaRPr lang="en-GB"/>
          </a:p>
        </p:txBody>
      </p:sp>
      <p:sp>
        <p:nvSpPr>
          <p:cNvPr id="5" name="Footer Placeholder 4">
            <a:extLst>
              <a:ext uri="{FF2B5EF4-FFF2-40B4-BE49-F238E27FC236}">
                <a16:creationId xmlns:a16="http://schemas.microsoft.com/office/drawing/2014/main" id="{58D323A3-35B0-5FCA-C342-40369CA501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8DD0CD-5598-765A-766F-7CD0D32E527B}"/>
              </a:ext>
            </a:extLst>
          </p:cNvPr>
          <p:cNvSpPr>
            <a:spLocks noGrp="1"/>
          </p:cNvSpPr>
          <p:nvPr>
            <p:ph type="sldNum" sz="quarter" idx="12"/>
          </p:nvPr>
        </p:nvSpPr>
        <p:spPr/>
        <p:txBody>
          <a:bodyPr/>
          <a:lstStyle/>
          <a:p>
            <a:fld id="{835957F4-7D11-4424-995E-0186CDE9134D}" type="slidenum">
              <a:rPr lang="en-GB" smtClean="0"/>
              <a:t>‹#›</a:t>
            </a:fld>
            <a:endParaRPr lang="en-GB"/>
          </a:p>
        </p:txBody>
      </p:sp>
    </p:spTree>
    <p:extLst>
      <p:ext uri="{BB962C8B-B14F-4D97-AF65-F5344CB8AC3E}">
        <p14:creationId xmlns:p14="http://schemas.microsoft.com/office/powerpoint/2010/main" val="78142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3B381-4379-77AB-D9B7-B578AED4D9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5EEADA-82B6-65C6-23D5-D9AF1B99689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18B580-F592-A2AD-1DB0-DAEBE527F3D8}"/>
              </a:ext>
            </a:extLst>
          </p:cNvPr>
          <p:cNvSpPr>
            <a:spLocks noGrp="1"/>
          </p:cNvSpPr>
          <p:nvPr>
            <p:ph type="dt" sz="half" idx="10"/>
          </p:nvPr>
        </p:nvSpPr>
        <p:spPr/>
        <p:txBody>
          <a:bodyPr/>
          <a:lstStyle/>
          <a:p>
            <a:fld id="{714F8138-3E95-472A-8CF1-BA95AB2107CB}" type="datetimeFigureOut">
              <a:rPr lang="en-GB" smtClean="0"/>
              <a:t>24/09/2025</a:t>
            </a:fld>
            <a:endParaRPr lang="en-GB"/>
          </a:p>
        </p:txBody>
      </p:sp>
      <p:sp>
        <p:nvSpPr>
          <p:cNvPr id="5" name="Footer Placeholder 4">
            <a:extLst>
              <a:ext uri="{FF2B5EF4-FFF2-40B4-BE49-F238E27FC236}">
                <a16:creationId xmlns:a16="http://schemas.microsoft.com/office/drawing/2014/main" id="{63336F4B-255B-84CF-6620-C4AB15909E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810B9E-C665-B9AC-F13B-F1A720DAE131}"/>
              </a:ext>
            </a:extLst>
          </p:cNvPr>
          <p:cNvSpPr>
            <a:spLocks noGrp="1"/>
          </p:cNvSpPr>
          <p:nvPr>
            <p:ph type="sldNum" sz="quarter" idx="12"/>
          </p:nvPr>
        </p:nvSpPr>
        <p:spPr/>
        <p:txBody>
          <a:bodyPr/>
          <a:lstStyle/>
          <a:p>
            <a:fld id="{835957F4-7D11-4424-995E-0186CDE9134D}" type="slidenum">
              <a:rPr lang="en-GB" smtClean="0"/>
              <a:t>‹#›</a:t>
            </a:fld>
            <a:endParaRPr lang="en-GB"/>
          </a:p>
        </p:txBody>
      </p:sp>
    </p:spTree>
    <p:extLst>
      <p:ext uri="{BB962C8B-B14F-4D97-AF65-F5344CB8AC3E}">
        <p14:creationId xmlns:p14="http://schemas.microsoft.com/office/powerpoint/2010/main" val="4286283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1D1C8-7E53-2964-94B7-DF58072B1B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805CCF9-6AF0-F09F-FC6A-06B009552F1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B1DE143-F7B5-FE83-5EE6-E43F6FCDAF71}"/>
              </a:ext>
            </a:extLst>
          </p:cNvPr>
          <p:cNvSpPr>
            <a:spLocks noGrp="1"/>
          </p:cNvSpPr>
          <p:nvPr>
            <p:ph type="dt" sz="half" idx="10"/>
          </p:nvPr>
        </p:nvSpPr>
        <p:spPr/>
        <p:txBody>
          <a:bodyPr/>
          <a:lstStyle/>
          <a:p>
            <a:fld id="{714F8138-3E95-472A-8CF1-BA95AB2107CB}" type="datetimeFigureOut">
              <a:rPr lang="en-GB" smtClean="0"/>
              <a:t>24/09/2025</a:t>
            </a:fld>
            <a:endParaRPr lang="en-GB"/>
          </a:p>
        </p:txBody>
      </p:sp>
      <p:sp>
        <p:nvSpPr>
          <p:cNvPr id="5" name="Footer Placeholder 4">
            <a:extLst>
              <a:ext uri="{FF2B5EF4-FFF2-40B4-BE49-F238E27FC236}">
                <a16:creationId xmlns:a16="http://schemas.microsoft.com/office/drawing/2014/main" id="{EFFEEFC9-F6AE-50DC-33A5-DC83E3FFCA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CDA1AD-1F67-01F6-054D-8628C1F00DBC}"/>
              </a:ext>
            </a:extLst>
          </p:cNvPr>
          <p:cNvSpPr>
            <a:spLocks noGrp="1"/>
          </p:cNvSpPr>
          <p:nvPr>
            <p:ph type="sldNum" sz="quarter" idx="12"/>
          </p:nvPr>
        </p:nvSpPr>
        <p:spPr/>
        <p:txBody>
          <a:bodyPr/>
          <a:lstStyle/>
          <a:p>
            <a:fld id="{835957F4-7D11-4424-995E-0186CDE9134D}" type="slidenum">
              <a:rPr lang="en-GB" smtClean="0"/>
              <a:t>‹#›</a:t>
            </a:fld>
            <a:endParaRPr lang="en-GB"/>
          </a:p>
        </p:txBody>
      </p:sp>
    </p:spTree>
    <p:extLst>
      <p:ext uri="{BB962C8B-B14F-4D97-AF65-F5344CB8AC3E}">
        <p14:creationId xmlns:p14="http://schemas.microsoft.com/office/powerpoint/2010/main" val="478369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0E6AA-1D7B-8C1A-0AAF-33D433B8ED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53A8C52-5455-9562-DCE8-66C490635C7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6991A41-63A4-E23D-8AA3-612F49CEDB9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AF69F80-186B-3D90-DB69-AFA8B8A29469}"/>
              </a:ext>
            </a:extLst>
          </p:cNvPr>
          <p:cNvSpPr>
            <a:spLocks noGrp="1"/>
          </p:cNvSpPr>
          <p:nvPr>
            <p:ph type="dt" sz="half" idx="10"/>
          </p:nvPr>
        </p:nvSpPr>
        <p:spPr/>
        <p:txBody>
          <a:bodyPr/>
          <a:lstStyle/>
          <a:p>
            <a:fld id="{714F8138-3E95-472A-8CF1-BA95AB2107CB}" type="datetimeFigureOut">
              <a:rPr lang="en-GB" smtClean="0"/>
              <a:t>24/09/2025</a:t>
            </a:fld>
            <a:endParaRPr lang="en-GB"/>
          </a:p>
        </p:txBody>
      </p:sp>
      <p:sp>
        <p:nvSpPr>
          <p:cNvPr id="6" name="Footer Placeholder 5">
            <a:extLst>
              <a:ext uri="{FF2B5EF4-FFF2-40B4-BE49-F238E27FC236}">
                <a16:creationId xmlns:a16="http://schemas.microsoft.com/office/drawing/2014/main" id="{06572B33-07DA-901B-274A-4981211451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D3D3E1-C735-75C8-F7D0-880324DE2EB8}"/>
              </a:ext>
            </a:extLst>
          </p:cNvPr>
          <p:cNvSpPr>
            <a:spLocks noGrp="1"/>
          </p:cNvSpPr>
          <p:nvPr>
            <p:ph type="sldNum" sz="quarter" idx="12"/>
          </p:nvPr>
        </p:nvSpPr>
        <p:spPr/>
        <p:txBody>
          <a:bodyPr/>
          <a:lstStyle/>
          <a:p>
            <a:fld id="{835957F4-7D11-4424-995E-0186CDE9134D}" type="slidenum">
              <a:rPr lang="en-GB" smtClean="0"/>
              <a:t>‹#›</a:t>
            </a:fld>
            <a:endParaRPr lang="en-GB"/>
          </a:p>
        </p:txBody>
      </p:sp>
    </p:spTree>
    <p:extLst>
      <p:ext uri="{BB962C8B-B14F-4D97-AF65-F5344CB8AC3E}">
        <p14:creationId xmlns:p14="http://schemas.microsoft.com/office/powerpoint/2010/main" val="3142327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9F70E-8269-603A-6F61-F8AD87DD9D9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3CF68A-1AE5-BD5E-ACC4-07D35723E4D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D6C797-997D-A764-72E3-760CF01BED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0AFF69B-BFE5-0BB6-C43F-0434A20628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BEFD41C-FACE-F274-74B3-6BC7C6FF655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3505231-D40F-D850-FBFD-34912AAD19D8}"/>
              </a:ext>
            </a:extLst>
          </p:cNvPr>
          <p:cNvSpPr>
            <a:spLocks noGrp="1"/>
          </p:cNvSpPr>
          <p:nvPr>
            <p:ph type="dt" sz="half" idx="10"/>
          </p:nvPr>
        </p:nvSpPr>
        <p:spPr/>
        <p:txBody>
          <a:bodyPr/>
          <a:lstStyle/>
          <a:p>
            <a:fld id="{714F8138-3E95-472A-8CF1-BA95AB2107CB}" type="datetimeFigureOut">
              <a:rPr lang="en-GB" smtClean="0"/>
              <a:t>24/09/2025</a:t>
            </a:fld>
            <a:endParaRPr lang="en-GB"/>
          </a:p>
        </p:txBody>
      </p:sp>
      <p:sp>
        <p:nvSpPr>
          <p:cNvPr id="8" name="Footer Placeholder 7">
            <a:extLst>
              <a:ext uri="{FF2B5EF4-FFF2-40B4-BE49-F238E27FC236}">
                <a16:creationId xmlns:a16="http://schemas.microsoft.com/office/drawing/2014/main" id="{D0060260-672E-1C1F-158B-B643A272673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1C39CF7-979C-4475-F338-406206D8741C}"/>
              </a:ext>
            </a:extLst>
          </p:cNvPr>
          <p:cNvSpPr>
            <a:spLocks noGrp="1"/>
          </p:cNvSpPr>
          <p:nvPr>
            <p:ph type="sldNum" sz="quarter" idx="12"/>
          </p:nvPr>
        </p:nvSpPr>
        <p:spPr/>
        <p:txBody>
          <a:bodyPr/>
          <a:lstStyle/>
          <a:p>
            <a:fld id="{835957F4-7D11-4424-995E-0186CDE9134D}" type="slidenum">
              <a:rPr lang="en-GB" smtClean="0"/>
              <a:t>‹#›</a:t>
            </a:fld>
            <a:endParaRPr lang="en-GB"/>
          </a:p>
        </p:txBody>
      </p:sp>
    </p:spTree>
    <p:extLst>
      <p:ext uri="{BB962C8B-B14F-4D97-AF65-F5344CB8AC3E}">
        <p14:creationId xmlns:p14="http://schemas.microsoft.com/office/powerpoint/2010/main" val="2734278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B9A42-8E18-8266-5863-882CB8910A5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BFCAE9E-23D9-1C42-422A-355031864A1F}"/>
              </a:ext>
            </a:extLst>
          </p:cNvPr>
          <p:cNvSpPr>
            <a:spLocks noGrp="1"/>
          </p:cNvSpPr>
          <p:nvPr>
            <p:ph type="dt" sz="half" idx="10"/>
          </p:nvPr>
        </p:nvSpPr>
        <p:spPr/>
        <p:txBody>
          <a:bodyPr/>
          <a:lstStyle/>
          <a:p>
            <a:fld id="{714F8138-3E95-472A-8CF1-BA95AB2107CB}" type="datetimeFigureOut">
              <a:rPr lang="en-GB" smtClean="0"/>
              <a:t>24/09/2025</a:t>
            </a:fld>
            <a:endParaRPr lang="en-GB"/>
          </a:p>
        </p:txBody>
      </p:sp>
      <p:sp>
        <p:nvSpPr>
          <p:cNvPr id="4" name="Footer Placeholder 3">
            <a:extLst>
              <a:ext uri="{FF2B5EF4-FFF2-40B4-BE49-F238E27FC236}">
                <a16:creationId xmlns:a16="http://schemas.microsoft.com/office/drawing/2014/main" id="{C1A9DB00-EDD6-ACFC-B6DA-4A83D81485E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549CD11-E81F-A682-DAA4-CA41EFBD30BD}"/>
              </a:ext>
            </a:extLst>
          </p:cNvPr>
          <p:cNvSpPr>
            <a:spLocks noGrp="1"/>
          </p:cNvSpPr>
          <p:nvPr>
            <p:ph type="sldNum" sz="quarter" idx="12"/>
          </p:nvPr>
        </p:nvSpPr>
        <p:spPr/>
        <p:txBody>
          <a:bodyPr/>
          <a:lstStyle/>
          <a:p>
            <a:fld id="{835957F4-7D11-4424-995E-0186CDE9134D}" type="slidenum">
              <a:rPr lang="en-GB" smtClean="0"/>
              <a:t>‹#›</a:t>
            </a:fld>
            <a:endParaRPr lang="en-GB"/>
          </a:p>
        </p:txBody>
      </p:sp>
    </p:spTree>
    <p:extLst>
      <p:ext uri="{BB962C8B-B14F-4D97-AF65-F5344CB8AC3E}">
        <p14:creationId xmlns:p14="http://schemas.microsoft.com/office/powerpoint/2010/main" val="5586970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AD1971-30D2-5D97-E80A-AD5C5BCA5FC1}"/>
              </a:ext>
            </a:extLst>
          </p:cNvPr>
          <p:cNvSpPr>
            <a:spLocks noGrp="1"/>
          </p:cNvSpPr>
          <p:nvPr>
            <p:ph type="dt" sz="half" idx="10"/>
          </p:nvPr>
        </p:nvSpPr>
        <p:spPr/>
        <p:txBody>
          <a:bodyPr/>
          <a:lstStyle/>
          <a:p>
            <a:fld id="{714F8138-3E95-472A-8CF1-BA95AB2107CB}" type="datetimeFigureOut">
              <a:rPr lang="en-GB" smtClean="0"/>
              <a:t>24/09/2025</a:t>
            </a:fld>
            <a:endParaRPr lang="en-GB"/>
          </a:p>
        </p:txBody>
      </p:sp>
      <p:sp>
        <p:nvSpPr>
          <p:cNvPr id="3" name="Footer Placeholder 2">
            <a:extLst>
              <a:ext uri="{FF2B5EF4-FFF2-40B4-BE49-F238E27FC236}">
                <a16:creationId xmlns:a16="http://schemas.microsoft.com/office/drawing/2014/main" id="{799C3533-89E4-F6D0-C83D-E94D7F2EEDF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2CD0492-0D56-1EFD-90C9-2450DF443826}"/>
              </a:ext>
            </a:extLst>
          </p:cNvPr>
          <p:cNvSpPr>
            <a:spLocks noGrp="1"/>
          </p:cNvSpPr>
          <p:nvPr>
            <p:ph type="sldNum" sz="quarter" idx="12"/>
          </p:nvPr>
        </p:nvSpPr>
        <p:spPr/>
        <p:txBody>
          <a:bodyPr/>
          <a:lstStyle/>
          <a:p>
            <a:fld id="{835957F4-7D11-4424-995E-0186CDE9134D}" type="slidenum">
              <a:rPr lang="en-GB" smtClean="0"/>
              <a:t>‹#›</a:t>
            </a:fld>
            <a:endParaRPr lang="en-GB"/>
          </a:p>
        </p:txBody>
      </p:sp>
    </p:spTree>
    <p:extLst>
      <p:ext uri="{BB962C8B-B14F-4D97-AF65-F5344CB8AC3E}">
        <p14:creationId xmlns:p14="http://schemas.microsoft.com/office/powerpoint/2010/main" val="29930614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A860F-0110-1B60-7C1E-E2F3C919AC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27BDF76-18E8-ED49-4609-E9FABBEFF15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4B8E94-420E-F9A9-2D0A-94A4C3151B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58F220-76D2-9E0B-9D6C-4B0CD2B27012}"/>
              </a:ext>
            </a:extLst>
          </p:cNvPr>
          <p:cNvSpPr>
            <a:spLocks noGrp="1"/>
          </p:cNvSpPr>
          <p:nvPr>
            <p:ph type="dt" sz="half" idx="10"/>
          </p:nvPr>
        </p:nvSpPr>
        <p:spPr/>
        <p:txBody>
          <a:bodyPr/>
          <a:lstStyle/>
          <a:p>
            <a:fld id="{714F8138-3E95-472A-8CF1-BA95AB2107CB}" type="datetimeFigureOut">
              <a:rPr lang="en-GB" smtClean="0"/>
              <a:t>24/09/2025</a:t>
            </a:fld>
            <a:endParaRPr lang="en-GB"/>
          </a:p>
        </p:txBody>
      </p:sp>
      <p:sp>
        <p:nvSpPr>
          <p:cNvPr id="6" name="Footer Placeholder 5">
            <a:extLst>
              <a:ext uri="{FF2B5EF4-FFF2-40B4-BE49-F238E27FC236}">
                <a16:creationId xmlns:a16="http://schemas.microsoft.com/office/drawing/2014/main" id="{EBF03104-D738-6801-28A8-DDBDDF864D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4515FE-37F9-7F63-0FA7-BA2F1D71F9C7}"/>
              </a:ext>
            </a:extLst>
          </p:cNvPr>
          <p:cNvSpPr>
            <a:spLocks noGrp="1"/>
          </p:cNvSpPr>
          <p:nvPr>
            <p:ph type="sldNum" sz="quarter" idx="12"/>
          </p:nvPr>
        </p:nvSpPr>
        <p:spPr/>
        <p:txBody>
          <a:bodyPr/>
          <a:lstStyle/>
          <a:p>
            <a:fld id="{835957F4-7D11-4424-995E-0186CDE9134D}" type="slidenum">
              <a:rPr lang="en-GB" smtClean="0"/>
              <a:t>‹#›</a:t>
            </a:fld>
            <a:endParaRPr lang="en-GB"/>
          </a:p>
        </p:txBody>
      </p:sp>
    </p:spTree>
    <p:extLst>
      <p:ext uri="{BB962C8B-B14F-4D97-AF65-F5344CB8AC3E}">
        <p14:creationId xmlns:p14="http://schemas.microsoft.com/office/powerpoint/2010/main" val="1877896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7E7DF-9CF0-6F57-1A64-AFD4A8D7C4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01FE1CA-76F5-AA7A-E459-41AFB2C9E3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4035C22-538B-61D9-7EDB-701B1E6E74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1E09A6-B9F1-5310-9B2A-4A3722399149}"/>
              </a:ext>
            </a:extLst>
          </p:cNvPr>
          <p:cNvSpPr>
            <a:spLocks noGrp="1"/>
          </p:cNvSpPr>
          <p:nvPr>
            <p:ph type="dt" sz="half" idx="10"/>
          </p:nvPr>
        </p:nvSpPr>
        <p:spPr/>
        <p:txBody>
          <a:bodyPr/>
          <a:lstStyle/>
          <a:p>
            <a:fld id="{714F8138-3E95-472A-8CF1-BA95AB2107CB}" type="datetimeFigureOut">
              <a:rPr lang="en-GB" smtClean="0"/>
              <a:t>24/09/2025</a:t>
            </a:fld>
            <a:endParaRPr lang="en-GB"/>
          </a:p>
        </p:txBody>
      </p:sp>
      <p:sp>
        <p:nvSpPr>
          <p:cNvPr id="6" name="Footer Placeholder 5">
            <a:extLst>
              <a:ext uri="{FF2B5EF4-FFF2-40B4-BE49-F238E27FC236}">
                <a16:creationId xmlns:a16="http://schemas.microsoft.com/office/drawing/2014/main" id="{08483906-044C-FD27-9D2F-1401518CF2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505420-719E-4AA5-17C6-E72B6F799F45}"/>
              </a:ext>
            </a:extLst>
          </p:cNvPr>
          <p:cNvSpPr>
            <a:spLocks noGrp="1"/>
          </p:cNvSpPr>
          <p:nvPr>
            <p:ph type="sldNum" sz="quarter" idx="12"/>
          </p:nvPr>
        </p:nvSpPr>
        <p:spPr/>
        <p:txBody>
          <a:bodyPr/>
          <a:lstStyle/>
          <a:p>
            <a:fld id="{835957F4-7D11-4424-995E-0186CDE9134D}" type="slidenum">
              <a:rPr lang="en-GB" smtClean="0"/>
              <a:t>‹#›</a:t>
            </a:fld>
            <a:endParaRPr lang="en-GB"/>
          </a:p>
        </p:txBody>
      </p:sp>
    </p:spTree>
    <p:extLst>
      <p:ext uri="{BB962C8B-B14F-4D97-AF65-F5344CB8AC3E}">
        <p14:creationId xmlns:p14="http://schemas.microsoft.com/office/powerpoint/2010/main" val="2895927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14F45-DD25-A009-C0D7-B4924321293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E700168-CEFA-3A36-0A57-14B1ADFC87F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7D063E-D4C5-A05C-EC27-058BCE18F8D7}"/>
              </a:ext>
            </a:extLst>
          </p:cNvPr>
          <p:cNvSpPr>
            <a:spLocks noGrp="1"/>
          </p:cNvSpPr>
          <p:nvPr>
            <p:ph type="dt" sz="half" idx="10"/>
          </p:nvPr>
        </p:nvSpPr>
        <p:spPr/>
        <p:txBody>
          <a:bodyPr/>
          <a:lstStyle/>
          <a:p>
            <a:fld id="{714F8138-3E95-472A-8CF1-BA95AB2107CB}" type="datetimeFigureOut">
              <a:rPr lang="en-GB" smtClean="0"/>
              <a:t>24/09/2025</a:t>
            </a:fld>
            <a:endParaRPr lang="en-GB"/>
          </a:p>
        </p:txBody>
      </p:sp>
      <p:sp>
        <p:nvSpPr>
          <p:cNvPr id="5" name="Footer Placeholder 4">
            <a:extLst>
              <a:ext uri="{FF2B5EF4-FFF2-40B4-BE49-F238E27FC236}">
                <a16:creationId xmlns:a16="http://schemas.microsoft.com/office/drawing/2014/main" id="{EA5AD297-8C25-EE7C-6892-41E42E5B50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438A12-89F1-D2FB-182C-4CEC6EAFA3E9}"/>
              </a:ext>
            </a:extLst>
          </p:cNvPr>
          <p:cNvSpPr>
            <a:spLocks noGrp="1"/>
          </p:cNvSpPr>
          <p:nvPr>
            <p:ph type="sldNum" sz="quarter" idx="12"/>
          </p:nvPr>
        </p:nvSpPr>
        <p:spPr/>
        <p:txBody>
          <a:bodyPr/>
          <a:lstStyle/>
          <a:p>
            <a:fld id="{835957F4-7D11-4424-995E-0186CDE9134D}" type="slidenum">
              <a:rPr lang="en-GB" smtClean="0"/>
              <a:t>‹#›</a:t>
            </a:fld>
            <a:endParaRPr lang="en-GB"/>
          </a:p>
        </p:txBody>
      </p:sp>
    </p:spTree>
    <p:extLst>
      <p:ext uri="{BB962C8B-B14F-4D97-AF65-F5344CB8AC3E}">
        <p14:creationId xmlns:p14="http://schemas.microsoft.com/office/powerpoint/2010/main" val="32465829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BEB210C-8189-3255-0A30-470C693062F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C20A87-9F2F-4C6A-4BBE-CDA41B7927D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D764F4-1E4F-F1E4-F976-44579FEAECFB}"/>
              </a:ext>
            </a:extLst>
          </p:cNvPr>
          <p:cNvSpPr>
            <a:spLocks noGrp="1"/>
          </p:cNvSpPr>
          <p:nvPr>
            <p:ph type="dt" sz="half" idx="10"/>
          </p:nvPr>
        </p:nvSpPr>
        <p:spPr/>
        <p:txBody>
          <a:bodyPr/>
          <a:lstStyle/>
          <a:p>
            <a:fld id="{714F8138-3E95-472A-8CF1-BA95AB2107CB}" type="datetimeFigureOut">
              <a:rPr lang="en-GB" smtClean="0"/>
              <a:t>24/09/2025</a:t>
            </a:fld>
            <a:endParaRPr lang="en-GB"/>
          </a:p>
        </p:txBody>
      </p:sp>
      <p:sp>
        <p:nvSpPr>
          <p:cNvPr id="5" name="Footer Placeholder 4">
            <a:extLst>
              <a:ext uri="{FF2B5EF4-FFF2-40B4-BE49-F238E27FC236}">
                <a16:creationId xmlns:a16="http://schemas.microsoft.com/office/drawing/2014/main" id="{AD505E71-52DD-EA4F-CACB-418E4F6FBA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F5C521-010C-9125-81D2-4F57019AC9A0}"/>
              </a:ext>
            </a:extLst>
          </p:cNvPr>
          <p:cNvSpPr>
            <a:spLocks noGrp="1"/>
          </p:cNvSpPr>
          <p:nvPr>
            <p:ph type="sldNum" sz="quarter" idx="12"/>
          </p:nvPr>
        </p:nvSpPr>
        <p:spPr/>
        <p:txBody>
          <a:bodyPr/>
          <a:lstStyle/>
          <a:p>
            <a:fld id="{835957F4-7D11-4424-995E-0186CDE9134D}" type="slidenum">
              <a:rPr lang="en-GB" smtClean="0"/>
              <a:t>‹#›</a:t>
            </a:fld>
            <a:endParaRPr lang="en-GB"/>
          </a:p>
        </p:txBody>
      </p:sp>
    </p:spTree>
    <p:extLst>
      <p:ext uri="{BB962C8B-B14F-4D97-AF65-F5344CB8AC3E}">
        <p14:creationId xmlns:p14="http://schemas.microsoft.com/office/powerpoint/2010/main" val="1621093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87" name="Picture Placeholder 85">
            <a:extLst>
              <a:ext uri="{FF2B5EF4-FFF2-40B4-BE49-F238E27FC236}">
                <a16:creationId xmlns:a16="http://schemas.microsoft.com/office/drawing/2014/main" id="{27C8F013-58D5-4ABD-B2CB-0431FD14933E}"/>
              </a:ext>
            </a:extLst>
          </p:cNvPr>
          <p:cNvSpPr>
            <a:spLocks noGrp="1"/>
          </p:cNvSpPr>
          <p:nvPr userDrawn="1">
            <p:ph type="pic" sz="quarter" idx="29"/>
          </p:nvPr>
        </p:nvSpPr>
        <p:spPr>
          <a:xfrm>
            <a:off x="884309" y="918636"/>
            <a:ext cx="950400" cy="687600"/>
          </a:xfrm>
        </p:spPr>
        <p:txBody>
          <a:bodyPr anchor="ctr" anchorCtr="0">
            <a:normAutofit/>
          </a:bodyPr>
          <a:lstStyle>
            <a:lvl1pPr marL="0" indent="0" algn="ctr">
              <a:buNone/>
              <a:defRPr sz="1200"/>
            </a:lvl1pPr>
          </a:lstStyle>
          <a:p>
            <a:r>
              <a:rPr lang="en-US"/>
              <a:t>Click icon to add picture</a:t>
            </a:r>
            <a:endParaRPr lang="ru-RU" dirty="0"/>
          </a:p>
        </p:txBody>
      </p:sp>
      <p:sp>
        <p:nvSpPr>
          <p:cNvPr id="2" name="Title 1">
            <a:extLst>
              <a:ext uri="{FF2B5EF4-FFF2-40B4-BE49-F238E27FC236}">
                <a16:creationId xmlns:a16="http://schemas.microsoft.com/office/drawing/2014/main" id="{B75257CB-11D8-4D35-A676-05EDEFAA2116}"/>
              </a:ext>
            </a:extLst>
          </p:cNvPr>
          <p:cNvSpPr>
            <a:spLocks noGrp="1"/>
          </p:cNvSpPr>
          <p:nvPr>
            <p:ph type="ctrTitle"/>
          </p:nvPr>
        </p:nvSpPr>
        <p:spPr>
          <a:xfrm>
            <a:off x="2731590" y="595088"/>
            <a:ext cx="8617176" cy="793932"/>
          </a:xfrm>
        </p:spPr>
        <p:txBody>
          <a:bodyPr anchor="b">
            <a:normAutofit/>
          </a:bodyPr>
          <a:lstStyle>
            <a:lvl1pPr algn="r">
              <a:defRPr sz="4400" b="1">
                <a:solidFill>
                  <a:schemeClr val="accent1"/>
                </a:solidFill>
              </a:defRPr>
            </a:lvl1pPr>
          </a:lstStyle>
          <a:p>
            <a:r>
              <a:rPr lang="en-US"/>
              <a:t>Click to edit Master title style</a:t>
            </a:r>
            <a:endParaRPr lang="ru-RU" dirty="0"/>
          </a:p>
        </p:txBody>
      </p:sp>
      <p:sp>
        <p:nvSpPr>
          <p:cNvPr id="3" name="Subtitle 2">
            <a:extLst>
              <a:ext uri="{FF2B5EF4-FFF2-40B4-BE49-F238E27FC236}">
                <a16:creationId xmlns:a16="http://schemas.microsoft.com/office/drawing/2014/main" id="{FDA622EE-EB76-4F63-BF73-21A4E7D3C73B}"/>
              </a:ext>
            </a:extLst>
          </p:cNvPr>
          <p:cNvSpPr>
            <a:spLocks noGrp="1"/>
          </p:cNvSpPr>
          <p:nvPr>
            <p:ph type="subTitle" idx="1"/>
          </p:nvPr>
        </p:nvSpPr>
        <p:spPr>
          <a:xfrm>
            <a:off x="2731590" y="1404941"/>
            <a:ext cx="8617176" cy="481916"/>
          </a:xfrm>
        </p:spPr>
        <p:txBody>
          <a:bodyPr>
            <a:noAutofit/>
          </a:bodyPr>
          <a:lstStyle>
            <a:lvl1pPr marL="0" indent="0" algn="r">
              <a:buNone/>
              <a:defRPr sz="2800" i="1">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ru-RU"/>
          </a:p>
        </p:txBody>
      </p:sp>
      <p:sp>
        <p:nvSpPr>
          <p:cNvPr id="19" name="Rectangle 18">
            <a:extLst>
              <a:ext uri="{FF2B5EF4-FFF2-40B4-BE49-F238E27FC236}">
                <a16:creationId xmlns:a16="http://schemas.microsoft.com/office/drawing/2014/main" id="{50D56C11-4279-4A7A-8ED5-B3CC4B49EBCE}"/>
              </a:ext>
            </a:extLst>
          </p:cNvPr>
          <p:cNvSpPr/>
          <p:nvPr userDrawn="1"/>
        </p:nvSpPr>
        <p:spPr>
          <a:xfrm>
            <a:off x="874714" y="2404913"/>
            <a:ext cx="11317286" cy="630936"/>
          </a:xfrm>
          <a:prstGeom prst="rect">
            <a:avLst/>
          </a:prstGeom>
          <a:solidFill>
            <a:srgbClr val="DEE6E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sp>
        <p:nvSpPr>
          <p:cNvPr id="68" name="Text Placeholder 67">
            <a:extLst>
              <a:ext uri="{FF2B5EF4-FFF2-40B4-BE49-F238E27FC236}">
                <a16:creationId xmlns:a16="http://schemas.microsoft.com/office/drawing/2014/main" id="{1448BB1C-FCE0-4368-9454-1C343179F825}"/>
              </a:ext>
            </a:extLst>
          </p:cNvPr>
          <p:cNvSpPr>
            <a:spLocks noGrp="1"/>
          </p:cNvSpPr>
          <p:nvPr userDrawn="1">
            <p:ph type="body" sz="quarter" idx="14" hasCustomPrompt="1"/>
          </p:nvPr>
        </p:nvSpPr>
        <p:spPr>
          <a:xfrm>
            <a:off x="999868" y="2489256"/>
            <a:ext cx="1697037" cy="450850"/>
          </a:xfrm>
        </p:spPr>
        <p:txBody>
          <a:bodyPr>
            <a:noAutofit/>
          </a:bodyPr>
          <a:lstStyle>
            <a:lvl1pPr marL="0" indent="0">
              <a:buNone/>
              <a:defRPr sz="2800" b="1">
                <a:solidFill>
                  <a:schemeClr val="accent1"/>
                </a:solidFill>
                <a:latin typeface="+mj-lt"/>
              </a:defRPr>
            </a:lvl1pPr>
            <a:lvl2pPr>
              <a:defRPr sz="2800" b="1">
                <a:solidFill>
                  <a:srgbClr val="B4001B"/>
                </a:solidFill>
                <a:latin typeface="+mj-lt"/>
              </a:defRPr>
            </a:lvl2pPr>
            <a:lvl3pPr>
              <a:defRPr sz="2800" b="1">
                <a:solidFill>
                  <a:srgbClr val="B4001B"/>
                </a:solidFill>
                <a:latin typeface="+mj-lt"/>
              </a:defRPr>
            </a:lvl3pPr>
            <a:lvl4pPr>
              <a:defRPr sz="2800" b="1">
                <a:solidFill>
                  <a:srgbClr val="B4001B"/>
                </a:solidFill>
                <a:latin typeface="+mj-lt"/>
              </a:defRPr>
            </a:lvl4pPr>
            <a:lvl5pPr>
              <a:defRPr sz="2800" b="1">
                <a:solidFill>
                  <a:srgbClr val="B4001B"/>
                </a:solidFill>
                <a:latin typeface="+mj-lt"/>
              </a:defRPr>
            </a:lvl5pPr>
          </a:lstStyle>
          <a:p>
            <a:pPr lvl="0"/>
            <a:r>
              <a:rPr lang="en-US" dirty="0"/>
              <a:t>20XX</a:t>
            </a:r>
            <a:endParaRPr lang="ru-RU" dirty="0"/>
          </a:p>
        </p:txBody>
      </p:sp>
      <p:sp>
        <p:nvSpPr>
          <p:cNvPr id="75" name="Text Placeholder 67">
            <a:extLst>
              <a:ext uri="{FF2B5EF4-FFF2-40B4-BE49-F238E27FC236}">
                <a16:creationId xmlns:a16="http://schemas.microsoft.com/office/drawing/2014/main" id="{0F809E17-A64D-4926-86F9-F23BA9D43374}"/>
              </a:ext>
            </a:extLst>
          </p:cNvPr>
          <p:cNvSpPr>
            <a:spLocks noGrp="1"/>
          </p:cNvSpPr>
          <p:nvPr userDrawn="1">
            <p:ph type="body" sz="quarter" idx="19" hasCustomPrompt="1"/>
          </p:nvPr>
        </p:nvSpPr>
        <p:spPr>
          <a:xfrm>
            <a:off x="1002003" y="3176106"/>
            <a:ext cx="1697037" cy="368946"/>
          </a:xfrm>
        </p:spPr>
        <p:txBody>
          <a:bodyPr>
            <a:noAutofit/>
          </a:bodyPr>
          <a:lstStyle>
            <a:lvl1pPr marL="0" indent="0">
              <a:buNone/>
              <a:defRPr sz="1800" b="1">
                <a:solidFill>
                  <a:schemeClr val="accent3"/>
                </a:solidFill>
                <a:latin typeface="+mj-lt"/>
              </a:defRPr>
            </a:lvl1pPr>
            <a:lvl2pPr>
              <a:defRPr sz="2800" b="1">
                <a:solidFill>
                  <a:srgbClr val="B4001B"/>
                </a:solidFill>
                <a:latin typeface="+mj-lt"/>
              </a:defRPr>
            </a:lvl2pPr>
            <a:lvl3pPr>
              <a:defRPr sz="2800" b="1">
                <a:solidFill>
                  <a:srgbClr val="B4001B"/>
                </a:solidFill>
                <a:latin typeface="+mj-lt"/>
              </a:defRPr>
            </a:lvl3pPr>
            <a:lvl4pPr>
              <a:defRPr sz="2800" b="1">
                <a:solidFill>
                  <a:srgbClr val="B4001B"/>
                </a:solidFill>
                <a:latin typeface="+mj-lt"/>
              </a:defRPr>
            </a:lvl4pPr>
            <a:lvl5pPr>
              <a:defRPr sz="2800" b="1">
                <a:solidFill>
                  <a:srgbClr val="B4001B"/>
                </a:solidFill>
                <a:latin typeface="+mj-lt"/>
              </a:defRPr>
            </a:lvl5pPr>
          </a:lstStyle>
          <a:p>
            <a:pPr lvl="0"/>
            <a:r>
              <a:rPr lang="en-US" dirty="0"/>
              <a:t>Step 1</a:t>
            </a:r>
            <a:endParaRPr lang="ru-RU" dirty="0"/>
          </a:p>
        </p:txBody>
      </p:sp>
      <p:sp>
        <p:nvSpPr>
          <p:cNvPr id="80" name="Text Placeholder 67">
            <a:extLst>
              <a:ext uri="{FF2B5EF4-FFF2-40B4-BE49-F238E27FC236}">
                <a16:creationId xmlns:a16="http://schemas.microsoft.com/office/drawing/2014/main" id="{CEAEBD1B-4DD3-4194-BDB3-E70AEE2E0CDB}"/>
              </a:ext>
            </a:extLst>
          </p:cNvPr>
          <p:cNvSpPr>
            <a:spLocks noGrp="1"/>
          </p:cNvSpPr>
          <p:nvPr userDrawn="1">
            <p:ph type="body" sz="quarter" idx="24"/>
          </p:nvPr>
        </p:nvSpPr>
        <p:spPr>
          <a:xfrm>
            <a:off x="999868" y="3580663"/>
            <a:ext cx="1697037" cy="1414919"/>
          </a:xfrm>
        </p:spPr>
        <p:txBody>
          <a:bodyPr>
            <a:noAutofit/>
          </a:bodyPr>
          <a:lstStyle>
            <a:lvl1pPr marL="0" indent="0">
              <a:buNone/>
              <a:defRPr sz="1500" b="0" i="1">
                <a:solidFill>
                  <a:schemeClr val="accent3"/>
                </a:solidFill>
                <a:latin typeface="+mn-lt"/>
              </a:defRPr>
            </a:lvl1pPr>
            <a:lvl2pPr>
              <a:defRPr sz="2800" b="1">
                <a:solidFill>
                  <a:srgbClr val="B4001B"/>
                </a:solidFill>
                <a:latin typeface="+mj-lt"/>
              </a:defRPr>
            </a:lvl2pPr>
            <a:lvl3pPr>
              <a:defRPr sz="2800" b="1">
                <a:solidFill>
                  <a:srgbClr val="B4001B"/>
                </a:solidFill>
                <a:latin typeface="+mj-lt"/>
              </a:defRPr>
            </a:lvl3pPr>
            <a:lvl4pPr>
              <a:defRPr sz="2800" b="1">
                <a:solidFill>
                  <a:srgbClr val="B4001B"/>
                </a:solidFill>
                <a:latin typeface="+mj-lt"/>
              </a:defRPr>
            </a:lvl4pPr>
            <a:lvl5pPr>
              <a:defRPr sz="2800" b="1">
                <a:solidFill>
                  <a:srgbClr val="B4001B"/>
                </a:solidFill>
                <a:latin typeface="+mj-lt"/>
              </a:defRPr>
            </a:lvl5pPr>
          </a:lstStyle>
          <a:p>
            <a:pPr lvl="0"/>
            <a:r>
              <a:rPr lang="en-US"/>
              <a:t>Click to edit Master text styles</a:t>
            </a:r>
          </a:p>
        </p:txBody>
      </p:sp>
      <p:sp>
        <p:nvSpPr>
          <p:cNvPr id="69" name="Text Placeholder 67">
            <a:extLst>
              <a:ext uri="{FF2B5EF4-FFF2-40B4-BE49-F238E27FC236}">
                <a16:creationId xmlns:a16="http://schemas.microsoft.com/office/drawing/2014/main" id="{D78D23EB-5D9F-4540-94A3-08DBF7B8B91F}"/>
              </a:ext>
            </a:extLst>
          </p:cNvPr>
          <p:cNvSpPr>
            <a:spLocks noGrp="1"/>
          </p:cNvSpPr>
          <p:nvPr userDrawn="1">
            <p:ph type="body" sz="quarter" idx="15" hasCustomPrompt="1"/>
          </p:nvPr>
        </p:nvSpPr>
        <p:spPr>
          <a:xfrm>
            <a:off x="3076929" y="2489256"/>
            <a:ext cx="1697037" cy="450850"/>
          </a:xfrm>
        </p:spPr>
        <p:txBody>
          <a:bodyPr>
            <a:noAutofit/>
          </a:bodyPr>
          <a:lstStyle>
            <a:lvl1pPr marL="0" indent="0">
              <a:buNone/>
              <a:defRPr sz="2800" b="1">
                <a:solidFill>
                  <a:schemeClr val="accent1"/>
                </a:solidFill>
                <a:latin typeface="+mj-lt"/>
              </a:defRPr>
            </a:lvl1pPr>
            <a:lvl2pPr>
              <a:defRPr sz="2800" b="1">
                <a:solidFill>
                  <a:srgbClr val="B4001B"/>
                </a:solidFill>
                <a:latin typeface="+mj-lt"/>
              </a:defRPr>
            </a:lvl2pPr>
            <a:lvl3pPr>
              <a:defRPr sz="2800" b="1">
                <a:solidFill>
                  <a:srgbClr val="B4001B"/>
                </a:solidFill>
                <a:latin typeface="+mj-lt"/>
              </a:defRPr>
            </a:lvl3pPr>
            <a:lvl4pPr>
              <a:defRPr sz="2800" b="1">
                <a:solidFill>
                  <a:srgbClr val="B4001B"/>
                </a:solidFill>
                <a:latin typeface="+mj-lt"/>
              </a:defRPr>
            </a:lvl4pPr>
            <a:lvl5pPr>
              <a:defRPr sz="2800" b="1">
                <a:solidFill>
                  <a:srgbClr val="B4001B"/>
                </a:solidFill>
                <a:latin typeface="+mj-lt"/>
              </a:defRPr>
            </a:lvl5pPr>
          </a:lstStyle>
          <a:p>
            <a:pPr lvl="0"/>
            <a:r>
              <a:rPr lang="en-US" dirty="0"/>
              <a:t>20XX</a:t>
            </a:r>
            <a:endParaRPr lang="ru-RU" dirty="0"/>
          </a:p>
        </p:txBody>
      </p:sp>
      <p:sp>
        <p:nvSpPr>
          <p:cNvPr id="76" name="Text Placeholder 67">
            <a:extLst>
              <a:ext uri="{FF2B5EF4-FFF2-40B4-BE49-F238E27FC236}">
                <a16:creationId xmlns:a16="http://schemas.microsoft.com/office/drawing/2014/main" id="{52C8DAAC-AC34-4ADE-B88F-1C9288A5AEAB}"/>
              </a:ext>
            </a:extLst>
          </p:cNvPr>
          <p:cNvSpPr>
            <a:spLocks noGrp="1"/>
          </p:cNvSpPr>
          <p:nvPr userDrawn="1">
            <p:ph type="body" sz="quarter" idx="20" hasCustomPrompt="1"/>
          </p:nvPr>
        </p:nvSpPr>
        <p:spPr>
          <a:xfrm>
            <a:off x="3079064" y="3176106"/>
            <a:ext cx="1697037" cy="368946"/>
          </a:xfrm>
        </p:spPr>
        <p:txBody>
          <a:bodyPr>
            <a:noAutofit/>
          </a:bodyPr>
          <a:lstStyle>
            <a:lvl1pPr marL="0" indent="0">
              <a:buNone/>
              <a:defRPr sz="1800" b="1">
                <a:solidFill>
                  <a:schemeClr val="accent3"/>
                </a:solidFill>
                <a:latin typeface="+mj-lt"/>
              </a:defRPr>
            </a:lvl1pPr>
            <a:lvl2pPr>
              <a:defRPr sz="2800" b="1">
                <a:solidFill>
                  <a:srgbClr val="B4001B"/>
                </a:solidFill>
                <a:latin typeface="+mj-lt"/>
              </a:defRPr>
            </a:lvl2pPr>
            <a:lvl3pPr>
              <a:defRPr sz="2800" b="1">
                <a:solidFill>
                  <a:srgbClr val="B4001B"/>
                </a:solidFill>
                <a:latin typeface="+mj-lt"/>
              </a:defRPr>
            </a:lvl3pPr>
            <a:lvl4pPr>
              <a:defRPr sz="2800" b="1">
                <a:solidFill>
                  <a:srgbClr val="B4001B"/>
                </a:solidFill>
                <a:latin typeface="+mj-lt"/>
              </a:defRPr>
            </a:lvl4pPr>
            <a:lvl5pPr>
              <a:defRPr sz="2800" b="1">
                <a:solidFill>
                  <a:srgbClr val="B4001B"/>
                </a:solidFill>
                <a:latin typeface="+mj-lt"/>
              </a:defRPr>
            </a:lvl5pPr>
          </a:lstStyle>
          <a:p>
            <a:pPr lvl="0"/>
            <a:r>
              <a:rPr lang="en-US" dirty="0"/>
              <a:t>Step 2</a:t>
            </a:r>
            <a:endParaRPr lang="ru-RU" dirty="0"/>
          </a:p>
        </p:txBody>
      </p:sp>
      <p:sp>
        <p:nvSpPr>
          <p:cNvPr id="81" name="Text Placeholder 67">
            <a:extLst>
              <a:ext uri="{FF2B5EF4-FFF2-40B4-BE49-F238E27FC236}">
                <a16:creationId xmlns:a16="http://schemas.microsoft.com/office/drawing/2014/main" id="{11C83BFB-0EB8-4D80-943B-BA7A252D4DFE}"/>
              </a:ext>
            </a:extLst>
          </p:cNvPr>
          <p:cNvSpPr>
            <a:spLocks noGrp="1"/>
          </p:cNvSpPr>
          <p:nvPr userDrawn="1">
            <p:ph type="body" sz="quarter" idx="25"/>
          </p:nvPr>
        </p:nvSpPr>
        <p:spPr>
          <a:xfrm>
            <a:off x="3076929" y="3580663"/>
            <a:ext cx="1697037" cy="1414919"/>
          </a:xfrm>
        </p:spPr>
        <p:txBody>
          <a:bodyPr>
            <a:noAutofit/>
          </a:bodyPr>
          <a:lstStyle>
            <a:lvl1pPr marL="0" indent="0">
              <a:buNone/>
              <a:defRPr sz="1500" b="0" i="1">
                <a:solidFill>
                  <a:schemeClr val="accent3"/>
                </a:solidFill>
                <a:latin typeface="+mn-lt"/>
              </a:defRPr>
            </a:lvl1pPr>
            <a:lvl2pPr>
              <a:defRPr sz="2800" b="1">
                <a:solidFill>
                  <a:srgbClr val="B4001B"/>
                </a:solidFill>
                <a:latin typeface="+mj-lt"/>
              </a:defRPr>
            </a:lvl2pPr>
            <a:lvl3pPr>
              <a:defRPr sz="2800" b="1">
                <a:solidFill>
                  <a:srgbClr val="B4001B"/>
                </a:solidFill>
                <a:latin typeface="+mj-lt"/>
              </a:defRPr>
            </a:lvl3pPr>
            <a:lvl4pPr>
              <a:defRPr sz="2800" b="1">
                <a:solidFill>
                  <a:srgbClr val="B4001B"/>
                </a:solidFill>
                <a:latin typeface="+mj-lt"/>
              </a:defRPr>
            </a:lvl4pPr>
            <a:lvl5pPr>
              <a:defRPr sz="2800" b="1">
                <a:solidFill>
                  <a:srgbClr val="B4001B"/>
                </a:solidFill>
                <a:latin typeface="+mj-lt"/>
              </a:defRPr>
            </a:lvl5pPr>
          </a:lstStyle>
          <a:p>
            <a:pPr lvl="0"/>
            <a:r>
              <a:rPr lang="en-US"/>
              <a:t>Click to edit Master text styles</a:t>
            </a:r>
          </a:p>
        </p:txBody>
      </p:sp>
      <p:sp>
        <p:nvSpPr>
          <p:cNvPr id="70" name="Text Placeholder 67">
            <a:extLst>
              <a:ext uri="{FF2B5EF4-FFF2-40B4-BE49-F238E27FC236}">
                <a16:creationId xmlns:a16="http://schemas.microsoft.com/office/drawing/2014/main" id="{4ED1DE17-B2BC-417B-BFB0-D3CDF7209734}"/>
              </a:ext>
            </a:extLst>
          </p:cNvPr>
          <p:cNvSpPr>
            <a:spLocks noGrp="1"/>
          </p:cNvSpPr>
          <p:nvPr userDrawn="1">
            <p:ph type="body" sz="quarter" idx="16" hasCustomPrompt="1"/>
          </p:nvPr>
        </p:nvSpPr>
        <p:spPr>
          <a:xfrm>
            <a:off x="5153990" y="2489256"/>
            <a:ext cx="1697037" cy="450850"/>
          </a:xfrm>
        </p:spPr>
        <p:txBody>
          <a:bodyPr>
            <a:noAutofit/>
          </a:bodyPr>
          <a:lstStyle>
            <a:lvl1pPr marL="0" indent="0">
              <a:buNone/>
              <a:defRPr sz="2800" b="1">
                <a:solidFill>
                  <a:schemeClr val="accent1"/>
                </a:solidFill>
                <a:latin typeface="+mj-lt"/>
              </a:defRPr>
            </a:lvl1pPr>
            <a:lvl2pPr>
              <a:defRPr sz="2800" b="1">
                <a:solidFill>
                  <a:srgbClr val="B4001B"/>
                </a:solidFill>
                <a:latin typeface="+mj-lt"/>
              </a:defRPr>
            </a:lvl2pPr>
            <a:lvl3pPr>
              <a:defRPr sz="2800" b="1">
                <a:solidFill>
                  <a:srgbClr val="B4001B"/>
                </a:solidFill>
                <a:latin typeface="+mj-lt"/>
              </a:defRPr>
            </a:lvl3pPr>
            <a:lvl4pPr>
              <a:defRPr sz="2800" b="1">
                <a:solidFill>
                  <a:srgbClr val="B4001B"/>
                </a:solidFill>
                <a:latin typeface="+mj-lt"/>
              </a:defRPr>
            </a:lvl4pPr>
            <a:lvl5pPr>
              <a:defRPr sz="2800" b="1">
                <a:solidFill>
                  <a:srgbClr val="B4001B"/>
                </a:solidFill>
                <a:latin typeface="+mj-lt"/>
              </a:defRPr>
            </a:lvl5pPr>
          </a:lstStyle>
          <a:p>
            <a:pPr lvl="0"/>
            <a:r>
              <a:rPr lang="en-US" dirty="0"/>
              <a:t>20XX</a:t>
            </a:r>
            <a:endParaRPr lang="ru-RU" dirty="0"/>
          </a:p>
        </p:txBody>
      </p:sp>
      <p:sp>
        <p:nvSpPr>
          <p:cNvPr id="77" name="Text Placeholder 67">
            <a:extLst>
              <a:ext uri="{FF2B5EF4-FFF2-40B4-BE49-F238E27FC236}">
                <a16:creationId xmlns:a16="http://schemas.microsoft.com/office/drawing/2014/main" id="{2406C601-7B6F-4E9D-A973-B2CC92C0DDA5}"/>
              </a:ext>
            </a:extLst>
          </p:cNvPr>
          <p:cNvSpPr>
            <a:spLocks noGrp="1"/>
          </p:cNvSpPr>
          <p:nvPr userDrawn="1">
            <p:ph type="body" sz="quarter" idx="21" hasCustomPrompt="1"/>
          </p:nvPr>
        </p:nvSpPr>
        <p:spPr>
          <a:xfrm>
            <a:off x="5156125" y="3176106"/>
            <a:ext cx="1697037" cy="368946"/>
          </a:xfr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b="1">
                <a:solidFill>
                  <a:schemeClr val="accent3"/>
                </a:solidFill>
                <a:latin typeface="+mj-lt"/>
              </a:defRPr>
            </a:lvl1pPr>
            <a:lvl2pPr>
              <a:defRPr sz="2800" b="1">
                <a:solidFill>
                  <a:srgbClr val="B4001B"/>
                </a:solidFill>
                <a:latin typeface="+mj-lt"/>
              </a:defRPr>
            </a:lvl2pPr>
            <a:lvl3pPr>
              <a:defRPr sz="2800" b="1">
                <a:solidFill>
                  <a:srgbClr val="B4001B"/>
                </a:solidFill>
                <a:latin typeface="+mj-lt"/>
              </a:defRPr>
            </a:lvl3pPr>
            <a:lvl4pPr>
              <a:defRPr sz="2800" b="1">
                <a:solidFill>
                  <a:srgbClr val="B4001B"/>
                </a:solidFill>
                <a:latin typeface="+mj-lt"/>
              </a:defRPr>
            </a:lvl4pPr>
            <a:lvl5pPr>
              <a:defRPr sz="2800" b="1">
                <a:solidFill>
                  <a:srgbClr val="B4001B"/>
                </a:solidFill>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Step 3</a:t>
            </a:r>
            <a:endParaRPr lang="ru-RU" dirty="0"/>
          </a:p>
        </p:txBody>
      </p:sp>
      <p:sp>
        <p:nvSpPr>
          <p:cNvPr id="82" name="Text Placeholder 67">
            <a:extLst>
              <a:ext uri="{FF2B5EF4-FFF2-40B4-BE49-F238E27FC236}">
                <a16:creationId xmlns:a16="http://schemas.microsoft.com/office/drawing/2014/main" id="{1863E5AC-A2CE-4EFB-9433-5F599B2B061F}"/>
              </a:ext>
            </a:extLst>
          </p:cNvPr>
          <p:cNvSpPr>
            <a:spLocks noGrp="1"/>
          </p:cNvSpPr>
          <p:nvPr userDrawn="1">
            <p:ph type="body" sz="quarter" idx="26"/>
          </p:nvPr>
        </p:nvSpPr>
        <p:spPr>
          <a:xfrm>
            <a:off x="5153990" y="3580663"/>
            <a:ext cx="1697037" cy="1414919"/>
          </a:xfr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500" b="0" i="1">
                <a:solidFill>
                  <a:schemeClr val="accent3"/>
                </a:solidFill>
                <a:latin typeface="+mn-lt"/>
              </a:defRPr>
            </a:lvl1pPr>
            <a:lvl2pPr>
              <a:defRPr sz="2800" b="1">
                <a:solidFill>
                  <a:srgbClr val="B4001B"/>
                </a:solidFill>
                <a:latin typeface="+mj-lt"/>
              </a:defRPr>
            </a:lvl2pPr>
            <a:lvl3pPr>
              <a:defRPr sz="2800" b="1">
                <a:solidFill>
                  <a:srgbClr val="B4001B"/>
                </a:solidFill>
                <a:latin typeface="+mj-lt"/>
              </a:defRPr>
            </a:lvl3pPr>
            <a:lvl4pPr>
              <a:defRPr sz="2800" b="1">
                <a:solidFill>
                  <a:srgbClr val="B4001B"/>
                </a:solidFill>
                <a:latin typeface="+mj-lt"/>
              </a:defRPr>
            </a:lvl4pPr>
            <a:lvl5pPr>
              <a:defRPr sz="2800" b="1">
                <a:solidFill>
                  <a:srgbClr val="B4001B"/>
                </a:solidFill>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to edit Master text styles</a:t>
            </a:r>
          </a:p>
        </p:txBody>
      </p:sp>
      <p:sp>
        <p:nvSpPr>
          <p:cNvPr id="71" name="Text Placeholder 67">
            <a:extLst>
              <a:ext uri="{FF2B5EF4-FFF2-40B4-BE49-F238E27FC236}">
                <a16:creationId xmlns:a16="http://schemas.microsoft.com/office/drawing/2014/main" id="{166A426C-5268-45E2-8D57-A0DC553E0187}"/>
              </a:ext>
            </a:extLst>
          </p:cNvPr>
          <p:cNvSpPr>
            <a:spLocks noGrp="1"/>
          </p:cNvSpPr>
          <p:nvPr userDrawn="1">
            <p:ph type="body" sz="quarter" idx="17" hasCustomPrompt="1"/>
          </p:nvPr>
        </p:nvSpPr>
        <p:spPr>
          <a:xfrm>
            <a:off x="7231051" y="2489256"/>
            <a:ext cx="1697037" cy="450850"/>
          </a:xfrm>
        </p:spPr>
        <p:txBody>
          <a:bodyPr>
            <a:noAutofit/>
          </a:bodyPr>
          <a:lstStyle>
            <a:lvl1pPr marL="0" indent="0">
              <a:buNone/>
              <a:defRPr sz="2800" b="1">
                <a:solidFill>
                  <a:schemeClr val="accent1"/>
                </a:solidFill>
                <a:latin typeface="+mj-lt"/>
              </a:defRPr>
            </a:lvl1pPr>
            <a:lvl2pPr>
              <a:defRPr sz="2800" b="1">
                <a:solidFill>
                  <a:srgbClr val="B4001B"/>
                </a:solidFill>
                <a:latin typeface="+mj-lt"/>
              </a:defRPr>
            </a:lvl2pPr>
            <a:lvl3pPr>
              <a:defRPr sz="2800" b="1">
                <a:solidFill>
                  <a:srgbClr val="B4001B"/>
                </a:solidFill>
                <a:latin typeface="+mj-lt"/>
              </a:defRPr>
            </a:lvl3pPr>
            <a:lvl4pPr>
              <a:defRPr sz="2800" b="1">
                <a:solidFill>
                  <a:srgbClr val="B4001B"/>
                </a:solidFill>
                <a:latin typeface="+mj-lt"/>
              </a:defRPr>
            </a:lvl4pPr>
            <a:lvl5pPr>
              <a:defRPr sz="2800" b="1">
                <a:solidFill>
                  <a:srgbClr val="B4001B"/>
                </a:solidFill>
                <a:latin typeface="+mj-lt"/>
              </a:defRPr>
            </a:lvl5pPr>
          </a:lstStyle>
          <a:p>
            <a:pPr lvl="0"/>
            <a:r>
              <a:rPr lang="en-US" dirty="0"/>
              <a:t>20XX</a:t>
            </a:r>
            <a:endParaRPr lang="ru-RU" dirty="0"/>
          </a:p>
        </p:txBody>
      </p:sp>
      <p:sp>
        <p:nvSpPr>
          <p:cNvPr id="78" name="Text Placeholder 67">
            <a:extLst>
              <a:ext uri="{FF2B5EF4-FFF2-40B4-BE49-F238E27FC236}">
                <a16:creationId xmlns:a16="http://schemas.microsoft.com/office/drawing/2014/main" id="{84AA07B3-267A-4EF3-884B-C7811E2A82E2}"/>
              </a:ext>
            </a:extLst>
          </p:cNvPr>
          <p:cNvSpPr>
            <a:spLocks noGrp="1"/>
          </p:cNvSpPr>
          <p:nvPr userDrawn="1">
            <p:ph type="body" sz="quarter" idx="22" hasCustomPrompt="1"/>
          </p:nvPr>
        </p:nvSpPr>
        <p:spPr>
          <a:xfrm>
            <a:off x="7233186" y="3176106"/>
            <a:ext cx="1697037" cy="368946"/>
          </a:xfr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b="1">
                <a:solidFill>
                  <a:schemeClr val="accent3"/>
                </a:solidFill>
                <a:latin typeface="+mj-lt"/>
              </a:defRPr>
            </a:lvl1pPr>
            <a:lvl2pPr>
              <a:defRPr sz="2800" b="1">
                <a:solidFill>
                  <a:srgbClr val="B4001B"/>
                </a:solidFill>
                <a:latin typeface="+mj-lt"/>
              </a:defRPr>
            </a:lvl2pPr>
            <a:lvl3pPr>
              <a:defRPr sz="2800" b="1">
                <a:solidFill>
                  <a:srgbClr val="B4001B"/>
                </a:solidFill>
                <a:latin typeface="+mj-lt"/>
              </a:defRPr>
            </a:lvl3pPr>
            <a:lvl4pPr>
              <a:defRPr sz="2800" b="1">
                <a:solidFill>
                  <a:srgbClr val="B4001B"/>
                </a:solidFill>
                <a:latin typeface="+mj-lt"/>
              </a:defRPr>
            </a:lvl4pPr>
            <a:lvl5pPr>
              <a:defRPr sz="2800" b="1">
                <a:solidFill>
                  <a:srgbClr val="B4001B"/>
                </a:solidFill>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Step 4</a:t>
            </a:r>
            <a:endParaRPr lang="ru-RU" dirty="0"/>
          </a:p>
        </p:txBody>
      </p:sp>
      <p:sp>
        <p:nvSpPr>
          <p:cNvPr id="83" name="Text Placeholder 67">
            <a:extLst>
              <a:ext uri="{FF2B5EF4-FFF2-40B4-BE49-F238E27FC236}">
                <a16:creationId xmlns:a16="http://schemas.microsoft.com/office/drawing/2014/main" id="{8200DF41-88E6-45EF-AE9D-B56233AD17E6}"/>
              </a:ext>
            </a:extLst>
          </p:cNvPr>
          <p:cNvSpPr>
            <a:spLocks noGrp="1"/>
          </p:cNvSpPr>
          <p:nvPr userDrawn="1">
            <p:ph type="body" sz="quarter" idx="27"/>
          </p:nvPr>
        </p:nvSpPr>
        <p:spPr>
          <a:xfrm>
            <a:off x="7231051" y="3580663"/>
            <a:ext cx="1697037" cy="1414919"/>
          </a:xfr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500" b="0" i="1">
                <a:solidFill>
                  <a:schemeClr val="accent3"/>
                </a:solidFill>
                <a:latin typeface="+mn-lt"/>
              </a:defRPr>
            </a:lvl1pPr>
            <a:lvl2pPr>
              <a:defRPr sz="2800" b="1">
                <a:solidFill>
                  <a:srgbClr val="B4001B"/>
                </a:solidFill>
                <a:latin typeface="+mj-lt"/>
              </a:defRPr>
            </a:lvl2pPr>
            <a:lvl3pPr>
              <a:defRPr sz="2800" b="1">
                <a:solidFill>
                  <a:srgbClr val="B4001B"/>
                </a:solidFill>
                <a:latin typeface="+mj-lt"/>
              </a:defRPr>
            </a:lvl3pPr>
            <a:lvl4pPr>
              <a:defRPr sz="2800" b="1">
                <a:solidFill>
                  <a:srgbClr val="B4001B"/>
                </a:solidFill>
                <a:latin typeface="+mj-lt"/>
              </a:defRPr>
            </a:lvl4pPr>
            <a:lvl5pPr>
              <a:defRPr sz="2800" b="1">
                <a:solidFill>
                  <a:srgbClr val="B4001B"/>
                </a:solidFill>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to edit Master text styles</a:t>
            </a:r>
          </a:p>
        </p:txBody>
      </p:sp>
      <p:sp>
        <p:nvSpPr>
          <p:cNvPr id="72" name="Text Placeholder 67">
            <a:extLst>
              <a:ext uri="{FF2B5EF4-FFF2-40B4-BE49-F238E27FC236}">
                <a16:creationId xmlns:a16="http://schemas.microsoft.com/office/drawing/2014/main" id="{27F6FCF2-4954-4E07-BD4A-54040E169886}"/>
              </a:ext>
            </a:extLst>
          </p:cNvPr>
          <p:cNvSpPr>
            <a:spLocks noGrp="1"/>
          </p:cNvSpPr>
          <p:nvPr userDrawn="1">
            <p:ph type="body" sz="quarter" idx="18" hasCustomPrompt="1"/>
          </p:nvPr>
        </p:nvSpPr>
        <p:spPr>
          <a:xfrm>
            <a:off x="9308112" y="2489256"/>
            <a:ext cx="1697037" cy="450850"/>
          </a:xfrm>
        </p:spPr>
        <p:txBody>
          <a:bodyPr>
            <a:noAutofit/>
          </a:bodyPr>
          <a:lstStyle>
            <a:lvl1pPr marL="0" indent="0">
              <a:buNone/>
              <a:defRPr sz="2800" b="1">
                <a:solidFill>
                  <a:schemeClr val="accent1"/>
                </a:solidFill>
                <a:latin typeface="+mj-lt"/>
              </a:defRPr>
            </a:lvl1pPr>
            <a:lvl2pPr>
              <a:defRPr sz="2800" b="1">
                <a:solidFill>
                  <a:srgbClr val="B4001B"/>
                </a:solidFill>
                <a:latin typeface="+mj-lt"/>
              </a:defRPr>
            </a:lvl2pPr>
            <a:lvl3pPr>
              <a:defRPr sz="2800" b="1">
                <a:solidFill>
                  <a:srgbClr val="B4001B"/>
                </a:solidFill>
                <a:latin typeface="+mj-lt"/>
              </a:defRPr>
            </a:lvl3pPr>
            <a:lvl4pPr>
              <a:defRPr sz="2800" b="1">
                <a:solidFill>
                  <a:srgbClr val="B4001B"/>
                </a:solidFill>
                <a:latin typeface="+mj-lt"/>
              </a:defRPr>
            </a:lvl4pPr>
            <a:lvl5pPr>
              <a:defRPr sz="2800" b="1">
                <a:solidFill>
                  <a:srgbClr val="B4001B"/>
                </a:solidFill>
                <a:latin typeface="+mj-lt"/>
              </a:defRPr>
            </a:lvl5pPr>
          </a:lstStyle>
          <a:p>
            <a:pPr lvl="0"/>
            <a:r>
              <a:rPr lang="en-US" dirty="0"/>
              <a:t>20XX</a:t>
            </a:r>
            <a:endParaRPr lang="ru-RU" dirty="0"/>
          </a:p>
        </p:txBody>
      </p:sp>
      <p:sp>
        <p:nvSpPr>
          <p:cNvPr id="79" name="Text Placeholder 67">
            <a:extLst>
              <a:ext uri="{FF2B5EF4-FFF2-40B4-BE49-F238E27FC236}">
                <a16:creationId xmlns:a16="http://schemas.microsoft.com/office/drawing/2014/main" id="{9752F311-54E4-4A2F-A676-CE541AC3AF22}"/>
              </a:ext>
            </a:extLst>
          </p:cNvPr>
          <p:cNvSpPr>
            <a:spLocks noGrp="1"/>
          </p:cNvSpPr>
          <p:nvPr userDrawn="1">
            <p:ph type="body" sz="quarter" idx="23" hasCustomPrompt="1"/>
          </p:nvPr>
        </p:nvSpPr>
        <p:spPr>
          <a:xfrm>
            <a:off x="9310247" y="3176106"/>
            <a:ext cx="1697037" cy="368946"/>
          </a:xfr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b="1">
                <a:solidFill>
                  <a:schemeClr val="accent3"/>
                </a:solidFill>
                <a:latin typeface="+mj-lt"/>
              </a:defRPr>
            </a:lvl1pPr>
            <a:lvl2pPr>
              <a:defRPr sz="2800" b="1">
                <a:solidFill>
                  <a:srgbClr val="B4001B"/>
                </a:solidFill>
                <a:latin typeface="+mj-lt"/>
              </a:defRPr>
            </a:lvl2pPr>
            <a:lvl3pPr>
              <a:defRPr sz="2800" b="1">
                <a:solidFill>
                  <a:srgbClr val="B4001B"/>
                </a:solidFill>
                <a:latin typeface="+mj-lt"/>
              </a:defRPr>
            </a:lvl3pPr>
            <a:lvl4pPr>
              <a:defRPr sz="2800" b="1">
                <a:solidFill>
                  <a:srgbClr val="B4001B"/>
                </a:solidFill>
                <a:latin typeface="+mj-lt"/>
              </a:defRPr>
            </a:lvl4pPr>
            <a:lvl5pPr>
              <a:defRPr sz="2800" b="1">
                <a:solidFill>
                  <a:srgbClr val="B4001B"/>
                </a:solidFill>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Step 5</a:t>
            </a:r>
            <a:endParaRPr lang="ru-RU" dirty="0"/>
          </a:p>
        </p:txBody>
      </p:sp>
      <p:sp>
        <p:nvSpPr>
          <p:cNvPr id="84" name="Text Placeholder 67">
            <a:extLst>
              <a:ext uri="{FF2B5EF4-FFF2-40B4-BE49-F238E27FC236}">
                <a16:creationId xmlns:a16="http://schemas.microsoft.com/office/drawing/2014/main" id="{293395E1-4412-462F-9A23-3BEF7CCC2498}"/>
              </a:ext>
            </a:extLst>
          </p:cNvPr>
          <p:cNvSpPr>
            <a:spLocks noGrp="1"/>
          </p:cNvSpPr>
          <p:nvPr userDrawn="1">
            <p:ph type="body" sz="quarter" idx="28"/>
          </p:nvPr>
        </p:nvSpPr>
        <p:spPr>
          <a:xfrm>
            <a:off x="9308112" y="3580663"/>
            <a:ext cx="1697037" cy="1414919"/>
          </a:xfr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500" b="0" i="1">
                <a:solidFill>
                  <a:schemeClr val="accent3"/>
                </a:solidFill>
                <a:latin typeface="+mn-lt"/>
              </a:defRPr>
            </a:lvl1pPr>
            <a:lvl2pPr>
              <a:defRPr sz="2800" b="1">
                <a:solidFill>
                  <a:srgbClr val="B4001B"/>
                </a:solidFill>
                <a:latin typeface="+mj-lt"/>
              </a:defRPr>
            </a:lvl2pPr>
            <a:lvl3pPr>
              <a:defRPr sz="2800" b="1">
                <a:solidFill>
                  <a:srgbClr val="B4001B"/>
                </a:solidFill>
                <a:latin typeface="+mj-lt"/>
              </a:defRPr>
            </a:lvl3pPr>
            <a:lvl4pPr>
              <a:defRPr sz="2800" b="1">
                <a:solidFill>
                  <a:srgbClr val="B4001B"/>
                </a:solidFill>
                <a:latin typeface="+mj-lt"/>
              </a:defRPr>
            </a:lvl4pPr>
            <a:lvl5pPr>
              <a:defRPr sz="2800" b="1">
                <a:solidFill>
                  <a:srgbClr val="B4001B"/>
                </a:solidFill>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to edit Master text styles</a:t>
            </a:r>
          </a:p>
        </p:txBody>
      </p:sp>
      <p:cxnSp>
        <p:nvCxnSpPr>
          <p:cNvPr id="43" name="Straight Connector 42">
            <a:extLst>
              <a:ext uri="{FF2B5EF4-FFF2-40B4-BE49-F238E27FC236}">
                <a16:creationId xmlns:a16="http://schemas.microsoft.com/office/drawing/2014/main" id="{DA423E63-093D-4A99-8C31-28E180F8111E}"/>
              </a:ext>
            </a:extLst>
          </p:cNvPr>
          <p:cNvCxnSpPr>
            <a:cxnSpLocks/>
          </p:cNvCxnSpPr>
          <p:nvPr userDrawn="1"/>
        </p:nvCxnSpPr>
        <p:spPr>
          <a:xfrm>
            <a:off x="919331" y="2404913"/>
            <a:ext cx="11304000" cy="0"/>
          </a:xfrm>
          <a:prstGeom prst="line">
            <a:avLst/>
          </a:prstGeom>
          <a:ln w="19050">
            <a:solidFill>
              <a:srgbClr val="9399A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41F79A9D-F468-4B5C-9092-EE37C9E345F1}"/>
              </a:ext>
            </a:extLst>
          </p:cNvPr>
          <p:cNvSpPr>
            <a:spLocks noGrp="1"/>
          </p:cNvSpPr>
          <p:nvPr>
            <p:ph type="dt" sz="half" idx="10"/>
          </p:nvPr>
        </p:nvSpPr>
        <p:spPr/>
        <p:txBody>
          <a:bodyPr/>
          <a:lstStyle>
            <a:lvl1pPr>
              <a:defRPr>
                <a:solidFill>
                  <a:schemeClr val="accent3"/>
                </a:solidFill>
              </a:defRPr>
            </a:lvl1pPr>
          </a:lstStyle>
          <a:p>
            <a:fld id="{513CFEE6-155F-4C22-BFC9-BDED101F64A3}" type="datetimeFigureOut">
              <a:rPr lang="ru-RU" smtClean="0"/>
              <a:pPr/>
              <a:t>24.09.2025</a:t>
            </a:fld>
            <a:endParaRPr lang="ru-RU"/>
          </a:p>
        </p:txBody>
      </p:sp>
      <p:sp>
        <p:nvSpPr>
          <p:cNvPr id="5" name="Footer Placeholder 4">
            <a:extLst>
              <a:ext uri="{FF2B5EF4-FFF2-40B4-BE49-F238E27FC236}">
                <a16:creationId xmlns:a16="http://schemas.microsoft.com/office/drawing/2014/main" id="{48650B2E-E157-4C0C-94EB-9A67DEC033FC}"/>
              </a:ext>
            </a:extLst>
          </p:cNvPr>
          <p:cNvSpPr>
            <a:spLocks noGrp="1"/>
          </p:cNvSpPr>
          <p:nvPr>
            <p:ph type="ftr" sz="quarter" idx="11"/>
          </p:nvPr>
        </p:nvSpPr>
        <p:spPr/>
        <p:txBody>
          <a:bodyPr/>
          <a:lstStyle>
            <a:lvl1pPr>
              <a:defRPr>
                <a:solidFill>
                  <a:schemeClr val="accent1"/>
                </a:solidFill>
              </a:defRPr>
            </a:lvl1pPr>
          </a:lstStyle>
          <a:p>
            <a:endParaRPr lang="ru-RU" dirty="0"/>
          </a:p>
        </p:txBody>
      </p:sp>
      <p:sp>
        <p:nvSpPr>
          <p:cNvPr id="6" name="Slide Number Placeholder 5">
            <a:extLst>
              <a:ext uri="{FF2B5EF4-FFF2-40B4-BE49-F238E27FC236}">
                <a16:creationId xmlns:a16="http://schemas.microsoft.com/office/drawing/2014/main" id="{7D0D0389-9377-4F66-90DE-3BF0280F595D}"/>
              </a:ext>
            </a:extLst>
          </p:cNvPr>
          <p:cNvSpPr>
            <a:spLocks noGrp="1"/>
          </p:cNvSpPr>
          <p:nvPr>
            <p:ph type="sldNum" sz="quarter" idx="12"/>
          </p:nvPr>
        </p:nvSpPr>
        <p:spPr/>
        <p:txBody>
          <a:bodyPr/>
          <a:lstStyle/>
          <a:p>
            <a:fld id="{4F4E0FEE-E42D-435A-A441-DBC63D7AFC28}" type="slidenum">
              <a:rPr lang="ru-RU" smtClean="0"/>
              <a:t>‹#›</a:t>
            </a:fld>
            <a:endParaRPr lang="ru-RU" dirty="0"/>
          </a:p>
        </p:txBody>
      </p:sp>
      <p:grpSp>
        <p:nvGrpSpPr>
          <p:cNvPr id="38" name="Group 37">
            <a:extLst>
              <a:ext uri="{FF2B5EF4-FFF2-40B4-BE49-F238E27FC236}">
                <a16:creationId xmlns:a16="http://schemas.microsoft.com/office/drawing/2014/main" id="{045D4B62-FDA7-488E-8EA0-68805217F9F0}"/>
              </a:ext>
            </a:extLst>
          </p:cNvPr>
          <p:cNvGrpSpPr/>
          <p:nvPr userDrawn="1"/>
        </p:nvGrpSpPr>
        <p:grpSpPr>
          <a:xfrm>
            <a:off x="9128023" y="2331516"/>
            <a:ext cx="137160" cy="2999323"/>
            <a:chOff x="882917" y="2474883"/>
            <a:chExt cx="137160" cy="2999323"/>
          </a:xfrm>
        </p:grpSpPr>
        <p:cxnSp>
          <p:nvCxnSpPr>
            <p:cNvPr id="39" name="Straight Connector 38">
              <a:extLst>
                <a:ext uri="{FF2B5EF4-FFF2-40B4-BE49-F238E27FC236}">
                  <a16:creationId xmlns:a16="http://schemas.microsoft.com/office/drawing/2014/main" id="{EE9FF919-D5B6-40BE-8340-99395C67A80B}"/>
                </a:ext>
              </a:extLst>
            </p:cNvPr>
            <p:cNvCxnSpPr/>
            <p:nvPr userDrawn="1"/>
          </p:nvCxnSpPr>
          <p:spPr>
            <a:xfrm>
              <a:off x="951497" y="2543463"/>
              <a:ext cx="0" cy="289864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40" name="Oval 39">
              <a:extLst>
                <a:ext uri="{FF2B5EF4-FFF2-40B4-BE49-F238E27FC236}">
                  <a16:creationId xmlns:a16="http://schemas.microsoft.com/office/drawing/2014/main" id="{4744F83E-0A7E-487F-94AD-18862D8C1DA5}"/>
                </a:ext>
              </a:extLst>
            </p:cNvPr>
            <p:cNvSpPr/>
            <p:nvPr userDrawn="1"/>
          </p:nvSpPr>
          <p:spPr>
            <a:xfrm>
              <a:off x="882917" y="2474883"/>
              <a:ext cx="137160" cy="1371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sp>
          <p:nvSpPr>
            <p:cNvPr id="41" name="Oval 40">
              <a:extLst>
                <a:ext uri="{FF2B5EF4-FFF2-40B4-BE49-F238E27FC236}">
                  <a16:creationId xmlns:a16="http://schemas.microsoft.com/office/drawing/2014/main" id="{2604EFAD-8591-44A8-B023-93F6CBAA8FBB}"/>
                </a:ext>
              </a:extLst>
            </p:cNvPr>
            <p:cNvSpPr/>
            <p:nvPr userDrawn="1"/>
          </p:nvSpPr>
          <p:spPr>
            <a:xfrm>
              <a:off x="882917" y="5337046"/>
              <a:ext cx="137160" cy="1371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grpSp>
      <p:cxnSp>
        <p:nvCxnSpPr>
          <p:cNvPr id="44" name="Straight Connector 43">
            <a:extLst>
              <a:ext uri="{FF2B5EF4-FFF2-40B4-BE49-F238E27FC236}">
                <a16:creationId xmlns:a16="http://schemas.microsoft.com/office/drawing/2014/main" id="{FCC36F7E-FD23-48F3-A09A-9CC43031B561}"/>
              </a:ext>
            </a:extLst>
          </p:cNvPr>
          <p:cNvCxnSpPr>
            <a:cxnSpLocks/>
          </p:cNvCxnSpPr>
          <p:nvPr userDrawn="1"/>
        </p:nvCxnSpPr>
        <p:spPr>
          <a:xfrm>
            <a:off x="951496" y="3032671"/>
            <a:ext cx="11240503" cy="0"/>
          </a:xfrm>
          <a:prstGeom prst="line">
            <a:avLst/>
          </a:prstGeom>
          <a:ln w="7239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65" name="Group 64">
            <a:extLst>
              <a:ext uri="{FF2B5EF4-FFF2-40B4-BE49-F238E27FC236}">
                <a16:creationId xmlns:a16="http://schemas.microsoft.com/office/drawing/2014/main" id="{6A1B849D-4DD4-48E2-919C-6D027EBF0C55}"/>
              </a:ext>
            </a:extLst>
          </p:cNvPr>
          <p:cNvGrpSpPr/>
          <p:nvPr userDrawn="1"/>
        </p:nvGrpSpPr>
        <p:grpSpPr>
          <a:xfrm>
            <a:off x="813989" y="2331516"/>
            <a:ext cx="137162" cy="2999323"/>
            <a:chOff x="882915" y="2453736"/>
            <a:chExt cx="137162" cy="2999323"/>
          </a:xfrm>
        </p:grpSpPr>
        <p:cxnSp>
          <p:nvCxnSpPr>
            <p:cNvPr id="21" name="Straight Connector 20">
              <a:extLst>
                <a:ext uri="{FF2B5EF4-FFF2-40B4-BE49-F238E27FC236}">
                  <a16:creationId xmlns:a16="http://schemas.microsoft.com/office/drawing/2014/main" id="{2735FDD3-D29F-4144-B941-C78FD2EDEC8F}"/>
                </a:ext>
              </a:extLst>
            </p:cNvPr>
            <p:cNvCxnSpPr/>
            <p:nvPr userDrawn="1"/>
          </p:nvCxnSpPr>
          <p:spPr>
            <a:xfrm>
              <a:off x="951497" y="2522316"/>
              <a:ext cx="0" cy="289864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3" name="Oval 22">
              <a:extLst>
                <a:ext uri="{FF2B5EF4-FFF2-40B4-BE49-F238E27FC236}">
                  <a16:creationId xmlns:a16="http://schemas.microsoft.com/office/drawing/2014/main" id="{BCCA69E7-7E62-48D3-BECA-3195D6013009}"/>
                </a:ext>
              </a:extLst>
            </p:cNvPr>
            <p:cNvSpPr/>
            <p:nvPr userDrawn="1"/>
          </p:nvSpPr>
          <p:spPr>
            <a:xfrm>
              <a:off x="882915" y="2453736"/>
              <a:ext cx="137160" cy="1371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sp>
          <p:nvSpPr>
            <p:cNvPr id="24" name="Oval 23">
              <a:extLst>
                <a:ext uri="{FF2B5EF4-FFF2-40B4-BE49-F238E27FC236}">
                  <a16:creationId xmlns:a16="http://schemas.microsoft.com/office/drawing/2014/main" id="{7372AC68-B45F-427C-BCD5-D1C11A81DEFD}"/>
                </a:ext>
              </a:extLst>
            </p:cNvPr>
            <p:cNvSpPr/>
            <p:nvPr userDrawn="1"/>
          </p:nvSpPr>
          <p:spPr>
            <a:xfrm>
              <a:off x="882917" y="5315899"/>
              <a:ext cx="137160" cy="1371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grpSp>
      <p:grpSp>
        <p:nvGrpSpPr>
          <p:cNvPr id="49" name="Group 48">
            <a:extLst>
              <a:ext uri="{FF2B5EF4-FFF2-40B4-BE49-F238E27FC236}">
                <a16:creationId xmlns:a16="http://schemas.microsoft.com/office/drawing/2014/main" id="{063908B3-7B94-471C-A3B6-4DD1BAD057EC}"/>
              </a:ext>
            </a:extLst>
          </p:cNvPr>
          <p:cNvGrpSpPr/>
          <p:nvPr userDrawn="1"/>
        </p:nvGrpSpPr>
        <p:grpSpPr>
          <a:xfrm>
            <a:off x="750918" y="2898634"/>
            <a:ext cx="265176" cy="265176"/>
            <a:chOff x="818907" y="3062958"/>
            <a:chExt cx="265176" cy="265176"/>
          </a:xfrm>
        </p:grpSpPr>
        <p:sp>
          <p:nvSpPr>
            <p:cNvPr id="47" name="Oval 46">
              <a:extLst>
                <a:ext uri="{FF2B5EF4-FFF2-40B4-BE49-F238E27FC236}">
                  <a16:creationId xmlns:a16="http://schemas.microsoft.com/office/drawing/2014/main" id="{4EBB9D0A-1778-4373-AD41-62E890959DCF}"/>
                </a:ext>
              </a:extLst>
            </p:cNvPr>
            <p:cNvSpPr/>
            <p:nvPr userDrawn="1"/>
          </p:nvSpPr>
          <p:spPr>
            <a:xfrm>
              <a:off x="818907" y="3062958"/>
              <a:ext cx="265176" cy="2651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sp>
          <p:nvSpPr>
            <p:cNvPr id="48" name="Oval 47">
              <a:extLst>
                <a:ext uri="{FF2B5EF4-FFF2-40B4-BE49-F238E27FC236}">
                  <a16:creationId xmlns:a16="http://schemas.microsoft.com/office/drawing/2014/main" id="{5C3271EA-E74D-4A74-B991-5C50166C37A5}"/>
                </a:ext>
              </a:extLst>
            </p:cNvPr>
            <p:cNvSpPr/>
            <p:nvPr userDrawn="1"/>
          </p:nvSpPr>
          <p:spPr>
            <a:xfrm>
              <a:off x="882915" y="3126966"/>
              <a:ext cx="137160" cy="1371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grpSp>
      <p:grpSp>
        <p:nvGrpSpPr>
          <p:cNvPr id="26" name="Group 25">
            <a:extLst>
              <a:ext uri="{FF2B5EF4-FFF2-40B4-BE49-F238E27FC236}">
                <a16:creationId xmlns:a16="http://schemas.microsoft.com/office/drawing/2014/main" id="{F9A6FF48-4AA4-4CD2-B31D-B7049F9C4092}"/>
              </a:ext>
            </a:extLst>
          </p:cNvPr>
          <p:cNvGrpSpPr/>
          <p:nvPr userDrawn="1"/>
        </p:nvGrpSpPr>
        <p:grpSpPr>
          <a:xfrm>
            <a:off x="2908500" y="2331516"/>
            <a:ext cx="137160" cy="2999323"/>
            <a:chOff x="882917" y="2474883"/>
            <a:chExt cx="137160" cy="2999323"/>
          </a:xfrm>
        </p:grpSpPr>
        <p:cxnSp>
          <p:nvCxnSpPr>
            <p:cNvPr id="27" name="Straight Connector 26">
              <a:extLst>
                <a:ext uri="{FF2B5EF4-FFF2-40B4-BE49-F238E27FC236}">
                  <a16:creationId xmlns:a16="http://schemas.microsoft.com/office/drawing/2014/main" id="{9E7874F7-CC98-4D64-8517-87F53501C42F}"/>
                </a:ext>
              </a:extLst>
            </p:cNvPr>
            <p:cNvCxnSpPr/>
            <p:nvPr userDrawn="1"/>
          </p:nvCxnSpPr>
          <p:spPr>
            <a:xfrm>
              <a:off x="951497" y="2543463"/>
              <a:ext cx="0" cy="289864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8" name="Oval 27">
              <a:extLst>
                <a:ext uri="{FF2B5EF4-FFF2-40B4-BE49-F238E27FC236}">
                  <a16:creationId xmlns:a16="http://schemas.microsoft.com/office/drawing/2014/main" id="{86453AEA-ACAA-4861-B099-D90257B9BAF8}"/>
                </a:ext>
              </a:extLst>
            </p:cNvPr>
            <p:cNvSpPr/>
            <p:nvPr userDrawn="1"/>
          </p:nvSpPr>
          <p:spPr>
            <a:xfrm>
              <a:off x="882917" y="2474883"/>
              <a:ext cx="137160" cy="1371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sp>
          <p:nvSpPr>
            <p:cNvPr id="29" name="Oval 28">
              <a:extLst>
                <a:ext uri="{FF2B5EF4-FFF2-40B4-BE49-F238E27FC236}">
                  <a16:creationId xmlns:a16="http://schemas.microsoft.com/office/drawing/2014/main" id="{CA8484F9-DBBB-48DB-8CBC-A0E91BBD8207}"/>
                </a:ext>
              </a:extLst>
            </p:cNvPr>
            <p:cNvSpPr/>
            <p:nvPr userDrawn="1"/>
          </p:nvSpPr>
          <p:spPr>
            <a:xfrm>
              <a:off x="882917" y="5337046"/>
              <a:ext cx="137160" cy="1371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grpSp>
      <p:grpSp>
        <p:nvGrpSpPr>
          <p:cNvPr id="50" name="Group 49">
            <a:extLst>
              <a:ext uri="{FF2B5EF4-FFF2-40B4-BE49-F238E27FC236}">
                <a16:creationId xmlns:a16="http://schemas.microsoft.com/office/drawing/2014/main" id="{787AB91B-1402-478A-9277-84A12987C1FE}"/>
              </a:ext>
            </a:extLst>
          </p:cNvPr>
          <p:cNvGrpSpPr/>
          <p:nvPr userDrawn="1"/>
        </p:nvGrpSpPr>
        <p:grpSpPr>
          <a:xfrm>
            <a:off x="2847246" y="2898634"/>
            <a:ext cx="265176" cy="265176"/>
            <a:chOff x="818907" y="3062958"/>
            <a:chExt cx="265176" cy="265176"/>
          </a:xfrm>
        </p:grpSpPr>
        <p:sp>
          <p:nvSpPr>
            <p:cNvPr id="51" name="Oval 50">
              <a:extLst>
                <a:ext uri="{FF2B5EF4-FFF2-40B4-BE49-F238E27FC236}">
                  <a16:creationId xmlns:a16="http://schemas.microsoft.com/office/drawing/2014/main" id="{BEFCF036-CEA4-48A8-A00F-9F64AE548ED0}"/>
                </a:ext>
              </a:extLst>
            </p:cNvPr>
            <p:cNvSpPr/>
            <p:nvPr userDrawn="1"/>
          </p:nvSpPr>
          <p:spPr>
            <a:xfrm>
              <a:off x="818907" y="3062958"/>
              <a:ext cx="265176" cy="2651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sp>
          <p:nvSpPr>
            <p:cNvPr id="52" name="Oval 51">
              <a:extLst>
                <a:ext uri="{FF2B5EF4-FFF2-40B4-BE49-F238E27FC236}">
                  <a16:creationId xmlns:a16="http://schemas.microsoft.com/office/drawing/2014/main" id="{5EE24256-9159-4D60-B60A-3498FC98CD09}"/>
                </a:ext>
              </a:extLst>
            </p:cNvPr>
            <p:cNvSpPr/>
            <p:nvPr userDrawn="1"/>
          </p:nvSpPr>
          <p:spPr>
            <a:xfrm>
              <a:off x="882915" y="3126966"/>
              <a:ext cx="137160" cy="1371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grpSp>
      <p:grpSp>
        <p:nvGrpSpPr>
          <p:cNvPr id="53" name="Group 52">
            <a:extLst>
              <a:ext uri="{FF2B5EF4-FFF2-40B4-BE49-F238E27FC236}">
                <a16:creationId xmlns:a16="http://schemas.microsoft.com/office/drawing/2014/main" id="{FA8C6DB1-44F7-483A-950F-B873D1D5B8D3}"/>
              </a:ext>
            </a:extLst>
          </p:cNvPr>
          <p:cNvGrpSpPr/>
          <p:nvPr userDrawn="1"/>
        </p:nvGrpSpPr>
        <p:grpSpPr>
          <a:xfrm>
            <a:off x="9064951" y="2898634"/>
            <a:ext cx="265176" cy="265176"/>
            <a:chOff x="818907" y="3062958"/>
            <a:chExt cx="265176" cy="265176"/>
          </a:xfrm>
        </p:grpSpPr>
        <p:sp>
          <p:nvSpPr>
            <p:cNvPr id="54" name="Oval 53">
              <a:extLst>
                <a:ext uri="{FF2B5EF4-FFF2-40B4-BE49-F238E27FC236}">
                  <a16:creationId xmlns:a16="http://schemas.microsoft.com/office/drawing/2014/main" id="{E71AB570-1EDA-457E-B564-1F63367035D0}"/>
                </a:ext>
              </a:extLst>
            </p:cNvPr>
            <p:cNvSpPr/>
            <p:nvPr userDrawn="1"/>
          </p:nvSpPr>
          <p:spPr>
            <a:xfrm>
              <a:off x="818907" y="3062958"/>
              <a:ext cx="265176" cy="2651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sp>
          <p:nvSpPr>
            <p:cNvPr id="55" name="Oval 54">
              <a:extLst>
                <a:ext uri="{FF2B5EF4-FFF2-40B4-BE49-F238E27FC236}">
                  <a16:creationId xmlns:a16="http://schemas.microsoft.com/office/drawing/2014/main" id="{01CF7F51-5306-450B-9581-297B7DA95359}"/>
                </a:ext>
              </a:extLst>
            </p:cNvPr>
            <p:cNvSpPr/>
            <p:nvPr userDrawn="1"/>
          </p:nvSpPr>
          <p:spPr>
            <a:xfrm>
              <a:off x="882915" y="3126966"/>
              <a:ext cx="137160" cy="1371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grpSp>
      <p:grpSp>
        <p:nvGrpSpPr>
          <p:cNvPr id="30" name="Group 29">
            <a:extLst>
              <a:ext uri="{FF2B5EF4-FFF2-40B4-BE49-F238E27FC236}">
                <a16:creationId xmlns:a16="http://schemas.microsoft.com/office/drawing/2014/main" id="{D88F938B-6889-476B-9F04-50877A3FFB94}"/>
              </a:ext>
            </a:extLst>
          </p:cNvPr>
          <p:cNvGrpSpPr/>
          <p:nvPr userDrawn="1"/>
        </p:nvGrpSpPr>
        <p:grpSpPr>
          <a:xfrm>
            <a:off x="5003010" y="2331516"/>
            <a:ext cx="137160" cy="2999323"/>
            <a:chOff x="882917" y="2474883"/>
            <a:chExt cx="137160" cy="2999323"/>
          </a:xfrm>
        </p:grpSpPr>
        <p:cxnSp>
          <p:nvCxnSpPr>
            <p:cNvPr id="31" name="Straight Connector 30">
              <a:extLst>
                <a:ext uri="{FF2B5EF4-FFF2-40B4-BE49-F238E27FC236}">
                  <a16:creationId xmlns:a16="http://schemas.microsoft.com/office/drawing/2014/main" id="{979342DA-D3C1-4717-B6CC-2654C333D29D}"/>
                </a:ext>
              </a:extLst>
            </p:cNvPr>
            <p:cNvCxnSpPr/>
            <p:nvPr userDrawn="1"/>
          </p:nvCxnSpPr>
          <p:spPr>
            <a:xfrm>
              <a:off x="951497" y="2543463"/>
              <a:ext cx="0" cy="289864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2" name="Oval 31">
              <a:extLst>
                <a:ext uri="{FF2B5EF4-FFF2-40B4-BE49-F238E27FC236}">
                  <a16:creationId xmlns:a16="http://schemas.microsoft.com/office/drawing/2014/main" id="{8CB6D1AF-ADDB-42D5-BEB9-99A7EE070255}"/>
                </a:ext>
              </a:extLst>
            </p:cNvPr>
            <p:cNvSpPr/>
            <p:nvPr userDrawn="1"/>
          </p:nvSpPr>
          <p:spPr>
            <a:xfrm>
              <a:off x="882917" y="2474883"/>
              <a:ext cx="137160" cy="1371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sp>
          <p:nvSpPr>
            <p:cNvPr id="33" name="Oval 32">
              <a:extLst>
                <a:ext uri="{FF2B5EF4-FFF2-40B4-BE49-F238E27FC236}">
                  <a16:creationId xmlns:a16="http://schemas.microsoft.com/office/drawing/2014/main" id="{C986ED45-F31E-4EB9-BB0F-3079602EB4A2}"/>
                </a:ext>
              </a:extLst>
            </p:cNvPr>
            <p:cNvSpPr/>
            <p:nvPr userDrawn="1"/>
          </p:nvSpPr>
          <p:spPr>
            <a:xfrm>
              <a:off x="882917" y="5337046"/>
              <a:ext cx="137160" cy="1371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grpSp>
      <p:sp>
        <p:nvSpPr>
          <p:cNvPr id="57" name="Oval 56">
            <a:extLst>
              <a:ext uri="{FF2B5EF4-FFF2-40B4-BE49-F238E27FC236}">
                <a16:creationId xmlns:a16="http://schemas.microsoft.com/office/drawing/2014/main" id="{923CFC93-94E9-4366-8810-F0ACAFD54CFD}"/>
              </a:ext>
            </a:extLst>
          </p:cNvPr>
          <p:cNvSpPr/>
          <p:nvPr userDrawn="1"/>
        </p:nvSpPr>
        <p:spPr>
          <a:xfrm>
            <a:off x="4938426" y="2898634"/>
            <a:ext cx="265176" cy="2651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sp>
        <p:nvSpPr>
          <p:cNvPr id="58" name="Oval 57">
            <a:extLst>
              <a:ext uri="{FF2B5EF4-FFF2-40B4-BE49-F238E27FC236}">
                <a16:creationId xmlns:a16="http://schemas.microsoft.com/office/drawing/2014/main" id="{0D6790E5-47B0-4794-ADB1-4FC8402D665C}"/>
              </a:ext>
            </a:extLst>
          </p:cNvPr>
          <p:cNvSpPr/>
          <p:nvPr userDrawn="1"/>
        </p:nvSpPr>
        <p:spPr>
          <a:xfrm>
            <a:off x="5002434" y="2962642"/>
            <a:ext cx="137160" cy="1371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grpSp>
        <p:nvGrpSpPr>
          <p:cNvPr id="34" name="Group 33">
            <a:extLst>
              <a:ext uri="{FF2B5EF4-FFF2-40B4-BE49-F238E27FC236}">
                <a16:creationId xmlns:a16="http://schemas.microsoft.com/office/drawing/2014/main" id="{596C3237-54C9-480C-AABB-5A95AB84DF38}"/>
              </a:ext>
            </a:extLst>
          </p:cNvPr>
          <p:cNvGrpSpPr/>
          <p:nvPr userDrawn="1"/>
        </p:nvGrpSpPr>
        <p:grpSpPr>
          <a:xfrm>
            <a:off x="7097520" y="2331516"/>
            <a:ext cx="137160" cy="2999323"/>
            <a:chOff x="882917" y="2474883"/>
            <a:chExt cx="137160" cy="2999323"/>
          </a:xfrm>
        </p:grpSpPr>
        <p:cxnSp>
          <p:nvCxnSpPr>
            <p:cNvPr id="35" name="Straight Connector 34">
              <a:extLst>
                <a:ext uri="{FF2B5EF4-FFF2-40B4-BE49-F238E27FC236}">
                  <a16:creationId xmlns:a16="http://schemas.microsoft.com/office/drawing/2014/main" id="{2B1C5BC3-88E2-4319-B05B-55A77D959B8C}"/>
                </a:ext>
              </a:extLst>
            </p:cNvPr>
            <p:cNvCxnSpPr/>
            <p:nvPr userDrawn="1"/>
          </p:nvCxnSpPr>
          <p:spPr>
            <a:xfrm>
              <a:off x="951497" y="2543463"/>
              <a:ext cx="0" cy="289864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Oval 35">
              <a:extLst>
                <a:ext uri="{FF2B5EF4-FFF2-40B4-BE49-F238E27FC236}">
                  <a16:creationId xmlns:a16="http://schemas.microsoft.com/office/drawing/2014/main" id="{75AD3DDE-89C5-4CB3-A7C4-52A77D798D0A}"/>
                </a:ext>
              </a:extLst>
            </p:cNvPr>
            <p:cNvSpPr/>
            <p:nvPr userDrawn="1"/>
          </p:nvSpPr>
          <p:spPr>
            <a:xfrm>
              <a:off x="882917" y="2474883"/>
              <a:ext cx="137160" cy="1371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sp>
          <p:nvSpPr>
            <p:cNvPr id="37" name="Oval 36">
              <a:extLst>
                <a:ext uri="{FF2B5EF4-FFF2-40B4-BE49-F238E27FC236}">
                  <a16:creationId xmlns:a16="http://schemas.microsoft.com/office/drawing/2014/main" id="{E492ADD7-891E-47B3-B12A-0B729BD59B7C}"/>
                </a:ext>
              </a:extLst>
            </p:cNvPr>
            <p:cNvSpPr/>
            <p:nvPr userDrawn="1"/>
          </p:nvSpPr>
          <p:spPr>
            <a:xfrm>
              <a:off x="882917" y="5337046"/>
              <a:ext cx="137160" cy="1371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grpSp>
      <p:grpSp>
        <p:nvGrpSpPr>
          <p:cNvPr id="59" name="Group 58">
            <a:extLst>
              <a:ext uri="{FF2B5EF4-FFF2-40B4-BE49-F238E27FC236}">
                <a16:creationId xmlns:a16="http://schemas.microsoft.com/office/drawing/2014/main" id="{46626098-B638-41DE-A19F-347385124AF0}"/>
              </a:ext>
            </a:extLst>
          </p:cNvPr>
          <p:cNvGrpSpPr/>
          <p:nvPr userDrawn="1"/>
        </p:nvGrpSpPr>
        <p:grpSpPr>
          <a:xfrm>
            <a:off x="7036590" y="2898634"/>
            <a:ext cx="265176" cy="265176"/>
            <a:chOff x="821985" y="3062284"/>
            <a:chExt cx="265176" cy="265176"/>
          </a:xfrm>
        </p:grpSpPr>
        <p:sp>
          <p:nvSpPr>
            <p:cNvPr id="60" name="Oval 59">
              <a:extLst>
                <a:ext uri="{FF2B5EF4-FFF2-40B4-BE49-F238E27FC236}">
                  <a16:creationId xmlns:a16="http://schemas.microsoft.com/office/drawing/2014/main" id="{BFDD77FF-4A87-4A8F-9110-8D6977A8ED44}"/>
                </a:ext>
              </a:extLst>
            </p:cNvPr>
            <p:cNvSpPr/>
            <p:nvPr userDrawn="1"/>
          </p:nvSpPr>
          <p:spPr>
            <a:xfrm>
              <a:off x="821985" y="3062284"/>
              <a:ext cx="265176" cy="2651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sp>
          <p:nvSpPr>
            <p:cNvPr id="61" name="Oval 60">
              <a:extLst>
                <a:ext uri="{FF2B5EF4-FFF2-40B4-BE49-F238E27FC236}">
                  <a16:creationId xmlns:a16="http://schemas.microsoft.com/office/drawing/2014/main" id="{D6ECC322-F330-4C26-AC6A-506672D90A6F}"/>
                </a:ext>
              </a:extLst>
            </p:cNvPr>
            <p:cNvSpPr/>
            <p:nvPr userDrawn="1"/>
          </p:nvSpPr>
          <p:spPr>
            <a:xfrm>
              <a:off x="885993" y="3126292"/>
              <a:ext cx="137160" cy="1371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ru-RU"/>
            </a:p>
          </p:txBody>
        </p:sp>
      </p:grpSp>
    </p:spTree>
    <p:extLst>
      <p:ext uri="{BB962C8B-B14F-4D97-AF65-F5344CB8AC3E}">
        <p14:creationId xmlns:p14="http://schemas.microsoft.com/office/powerpoint/2010/main" val="4130827926"/>
      </p:ext>
    </p:extLst>
  </p:cSld>
  <p:clrMapOvr>
    <a:masterClrMapping/>
  </p:clrMapOvr>
  <p:extLst>
    <p:ext uri="{DCECCB84-F9BA-43D5-87BE-67443E8EF086}">
      <p15:sldGuideLst xmlns:p15="http://schemas.microsoft.com/office/powerpoint/2012/main">
        <p15:guide id="1" orient="horz" pos="572">
          <p15:clr>
            <a:srgbClr val="FBAE40"/>
          </p15:clr>
        </p15:guide>
        <p15:guide id="2" pos="551">
          <p15:clr>
            <a:srgbClr val="FBAE40"/>
          </p15:clr>
        </p15:guide>
        <p15:guide id="3" pos="7080">
          <p15:clr>
            <a:srgbClr val="FBAE40"/>
          </p15:clr>
        </p15:guide>
        <p15:guide id="4" orient="horz" pos="3744">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18124E8-F8EF-41EC-A450-F8F8E5CBF24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C50BE6-D600-1901-6EB9-ACC29E22B3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2AACC2-1348-8D77-FC95-F09BEF58278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14F8138-3E95-472A-8CF1-BA95AB2107CB}" type="datetimeFigureOut">
              <a:rPr lang="en-GB" smtClean="0"/>
              <a:t>24/09/2025</a:t>
            </a:fld>
            <a:endParaRPr lang="en-GB"/>
          </a:p>
        </p:txBody>
      </p:sp>
      <p:sp>
        <p:nvSpPr>
          <p:cNvPr id="5" name="Footer Placeholder 4">
            <a:extLst>
              <a:ext uri="{FF2B5EF4-FFF2-40B4-BE49-F238E27FC236}">
                <a16:creationId xmlns:a16="http://schemas.microsoft.com/office/drawing/2014/main" id="{B0FA270E-6D19-2E7C-7317-A93B580CE04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B8E6C71-3152-03CB-691F-09FFA8015C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35957F4-7D11-4424-995E-0186CDE9134D}" type="slidenum">
              <a:rPr lang="en-GB" smtClean="0"/>
              <a:t>‹#›</a:t>
            </a:fld>
            <a:endParaRPr lang="en-GB"/>
          </a:p>
        </p:txBody>
      </p:sp>
    </p:spTree>
    <p:extLst>
      <p:ext uri="{BB962C8B-B14F-4D97-AF65-F5344CB8AC3E}">
        <p14:creationId xmlns:p14="http://schemas.microsoft.com/office/powerpoint/2010/main" val="5552788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3" Type="http://schemas.openxmlformats.org/officeDocument/2006/relationships/image" Target="../media/image15.svg"/><Relationship Id="rId18" Type="http://schemas.openxmlformats.org/officeDocument/2006/relationships/image" Target="../media/image20.png"/><Relationship Id="rId26" Type="http://schemas.openxmlformats.org/officeDocument/2006/relationships/image" Target="../media/image28.png"/><Relationship Id="rId39" Type="http://schemas.openxmlformats.org/officeDocument/2006/relationships/image" Target="../media/image41.svg"/><Relationship Id="rId21" Type="http://schemas.openxmlformats.org/officeDocument/2006/relationships/image" Target="../media/image23.svg"/><Relationship Id="rId34" Type="http://schemas.openxmlformats.org/officeDocument/2006/relationships/image" Target="../media/image36.png"/><Relationship Id="rId7" Type="http://schemas.openxmlformats.org/officeDocument/2006/relationships/image" Target="../media/image9.svg"/><Relationship Id="rId2" Type="http://schemas.openxmlformats.org/officeDocument/2006/relationships/image" Target="../media/image4.png"/><Relationship Id="rId16" Type="http://schemas.openxmlformats.org/officeDocument/2006/relationships/image" Target="../media/image18.png"/><Relationship Id="rId20" Type="http://schemas.openxmlformats.org/officeDocument/2006/relationships/image" Target="../media/image22.png"/><Relationship Id="rId29" Type="http://schemas.openxmlformats.org/officeDocument/2006/relationships/image" Target="../media/image31.svg"/><Relationship Id="rId41" Type="http://schemas.openxmlformats.org/officeDocument/2006/relationships/image" Target="../media/image43.svg"/><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13.svg"/><Relationship Id="rId24" Type="http://schemas.openxmlformats.org/officeDocument/2006/relationships/image" Target="../media/image26.png"/><Relationship Id="rId32" Type="http://schemas.openxmlformats.org/officeDocument/2006/relationships/image" Target="../media/image34.png"/><Relationship Id="rId37" Type="http://schemas.openxmlformats.org/officeDocument/2006/relationships/image" Target="../media/image39.svg"/><Relationship Id="rId40" Type="http://schemas.openxmlformats.org/officeDocument/2006/relationships/image" Target="../media/image42.png"/><Relationship Id="rId5" Type="http://schemas.openxmlformats.org/officeDocument/2006/relationships/image" Target="../media/image7.svg"/><Relationship Id="rId15" Type="http://schemas.openxmlformats.org/officeDocument/2006/relationships/image" Target="../media/image17.svg"/><Relationship Id="rId23" Type="http://schemas.openxmlformats.org/officeDocument/2006/relationships/image" Target="../media/image25.svg"/><Relationship Id="rId28" Type="http://schemas.openxmlformats.org/officeDocument/2006/relationships/image" Target="../media/image30.png"/><Relationship Id="rId36" Type="http://schemas.openxmlformats.org/officeDocument/2006/relationships/image" Target="../media/image38.png"/><Relationship Id="rId10" Type="http://schemas.openxmlformats.org/officeDocument/2006/relationships/image" Target="../media/image12.png"/><Relationship Id="rId19" Type="http://schemas.openxmlformats.org/officeDocument/2006/relationships/image" Target="../media/image21.svg"/><Relationship Id="rId31" Type="http://schemas.openxmlformats.org/officeDocument/2006/relationships/image" Target="../media/image33.svg"/><Relationship Id="rId4" Type="http://schemas.openxmlformats.org/officeDocument/2006/relationships/image" Target="../media/image6.png"/><Relationship Id="rId9" Type="http://schemas.openxmlformats.org/officeDocument/2006/relationships/image" Target="../media/image11.svg"/><Relationship Id="rId14" Type="http://schemas.openxmlformats.org/officeDocument/2006/relationships/image" Target="../media/image16.png"/><Relationship Id="rId22" Type="http://schemas.openxmlformats.org/officeDocument/2006/relationships/image" Target="../media/image24.png"/><Relationship Id="rId27" Type="http://schemas.openxmlformats.org/officeDocument/2006/relationships/image" Target="../media/image29.svg"/><Relationship Id="rId30" Type="http://schemas.openxmlformats.org/officeDocument/2006/relationships/image" Target="../media/image32.png"/><Relationship Id="rId35" Type="http://schemas.openxmlformats.org/officeDocument/2006/relationships/image" Target="../media/image37.svg"/><Relationship Id="rId8" Type="http://schemas.openxmlformats.org/officeDocument/2006/relationships/image" Target="../media/image10.png"/><Relationship Id="rId3" Type="http://schemas.openxmlformats.org/officeDocument/2006/relationships/image" Target="../media/image5.svg"/><Relationship Id="rId12" Type="http://schemas.openxmlformats.org/officeDocument/2006/relationships/image" Target="../media/image14.png"/><Relationship Id="rId17" Type="http://schemas.openxmlformats.org/officeDocument/2006/relationships/image" Target="../media/image19.svg"/><Relationship Id="rId25" Type="http://schemas.openxmlformats.org/officeDocument/2006/relationships/image" Target="../media/image27.svg"/><Relationship Id="rId33" Type="http://schemas.openxmlformats.org/officeDocument/2006/relationships/image" Target="../media/image35.svg"/><Relationship Id="rId38" Type="http://schemas.openxmlformats.org/officeDocument/2006/relationships/image" Target="../media/image40.png"/></Relationships>
</file>

<file path=ppt/slides/_rels/slide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1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3.xml"/><Relationship Id="rId7" Type="http://schemas.openxmlformats.org/officeDocument/2006/relationships/diagramQuickStyle" Target="../diagrams/quickStyle1.xml"/><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9.png"/><Relationship Id="rId9" Type="http://schemas.microsoft.com/office/2007/relationships/diagramDrawing" Target="../diagrams/drawing1.xml"/></Relationships>
</file>

<file path=ppt/slides/_rels/slide23.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 Id="rId5" Type="http://schemas.openxmlformats.org/officeDocument/2006/relationships/image" Target="../media/image64.png"/><Relationship Id="rId4" Type="http://schemas.openxmlformats.org/officeDocument/2006/relationships/image" Target="../media/image63.png"/></Relationships>
</file>

<file path=ppt/slides/_rels/slide2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hyperlink" Target="mailto:cnembhard@deptfordgreen.co.uk" TargetMode="External"/><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27.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image" Target="../media/image71.png"/><Relationship Id="rId7" Type="http://schemas.openxmlformats.org/officeDocument/2006/relationships/image" Target="../media/image75.png"/><Relationship Id="rId2" Type="http://schemas.openxmlformats.org/officeDocument/2006/relationships/image" Target="../media/image70.png"/><Relationship Id="rId1" Type="http://schemas.openxmlformats.org/officeDocument/2006/relationships/slideLayout" Target="../slideLayouts/slideLayout1.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 Id="rId9" Type="http://schemas.openxmlformats.org/officeDocument/2006/relationships/image" Target="../media/image77.png"/></Relationships>
</file>

<file path=ppt/slides/_rels/slide3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diagramLayout" Target="../diagrams/layout2.xml"/><Relationship Id="rId7" Type="http://schemas.openxmlformats.org/officeDocument/2006/relationships/image" Target="../media/image87.png"/><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3.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12" Type="http://schemas.openxmlformats.org/officeDocument/2006/relationships/image" Target="../media/image78.png"/><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3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image" Target="../media/image89.png"/><Relationship Id="rId7" Type="http://schemas.openxmlformats.org/officeDocument/2006/relationships/hyperlink" Target="https://ldeutc.applicaa.com/events/019938f7-e567-71a2-9038-8dbd56bb93c3"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hyperlink" Target="https://ldeutc.applicaa.com/events/019938f8-b137-7cdf-be2d-0000b90aa98a" TargetMode="External"/><Relationship Id="rId5" Type="http://schemas.openxmlformats.org/officeDocument/2006/relationships/image" Target="../media/image91.png"/><Relationship Id="rId4" Type="http://schemas.openxmlformats.org/officeDocument/2006/relationships/image" Target="../media/image90.png"/></Relationships>
</file>

<file path=ppt/slides/_rels/slide4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hyperlink" Target="https://www.unifrog.org/code" TargetMode="Externa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7.xml"/><Relationship Id="rId6" Type="http://schemas.openxmlformats.org/officeDocument/2006/relationships/image" Target="../media/image66.png"/><Relationship Id="rId5" Type="http://schemas.openxmlformats.org/officeDocument/2006/relationships/image" Target="../media/image93.png"/><Relationship Id="rId4" Type="http://schemas.openxmlformats.org/officeDocument/2006/relationships/image" Target="../media/image96.png"/></Relationships>
</file>

<file path=ppt/slides/_rels/slide43.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hyperlink" Target="https://wherecanistudy.co.uk/" TargetMode="Externa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hyperlink" Target="mailto:cnembhard@deptfordgreen.co.uk" TargetMode="External"/><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46.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CAD62123-5D8D-6D11-C63F-09AB36265E0E}"/>
              </a:ext>
            </a:extLst>
          </p:cNvPr>
          <p:cNvGrpSpPr/>
          <p:nvPr/>
        </p:nvGrpSpPr>
        <p:grpSpPr>
          <a:xfrm rot="5400000">
            <a:off x="7784122" y="2452041"/>
            <a:ext cx="6887262" cy="1983180"/>
            <a:chOff x="-34506" y="1044283"/>
            <a:chExt cx="6887262" cy="1983180"/>
          </a:xfrm>
        </p:grpSpPr>
        <p:sp>
          <p:nvSpPr>
            <p:cNvPr id="6" name="Rectangle 5">
              <a:extLst>
                <a:ext uri="{FF2B5EF4-FFF2-40B4-BE49-F238E27FC236}">
                  <a16:creationId xmlns:a16="http://schemas.microsoft.com/office/drawing/2014/main" id="{D8FE70C7-BB39-33D7-E3D1-C56A7B01BD13}"/>
                </a:ext>
              </a:extLst>
            </p:cNvPr>
            <p:cNvSpPr/>
            <p:nvPr/>
          </p:nvSpPr>
          <p:spPr>
            <a:xfrm>
              <a:off x="-34506" y="1044284"/>
              <a:ext cx="6887262" cy="1983179"/>
            </a:xfrm>
            <a:prstGeom prst="rect">
              <a:avLst/>
            </a:prstGeom>
            <a:solidFill>
              <a:srgbClr val="FF66CC"/>
            </a:solidFill>
            <a:ln>
              <a:solidFill>
                <a:srgbClr val="FF66C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black background with a black square&#10;&#10;AI-generated content may be incorrect.">
              <a:extLst>
                <a:ext uri="{FF2B5EF4-FFF2-40B4-BE49-F238E27FC236}">
                  <a16:creationId xmlns:a16="http://schemas.microsoft.com/office/drawing/2014/main" id="{8A01F05F-74A6-EA6D-32E0-6116EF9A88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931" y="1044283"/>
              <a:ext cx="1911501" cy="1911501"/>
            </a:xfrm>
            <a:prstGeom prst="rect">
              <a:avLst/>
            </a:prstGeom>
          </p:spPr>
        </p:pic>
        <p:sp>
          <p:nvSpPr>
            <p:cNvPr id="8" name="TextBox 7">
              <a:extLst>
                <a:ext uri="{FF2B5EF4-FFF2-40B4-BE49-F238E27FC236}">
                  <a16:creationId xmlns:a16="http://schemas.microsoft.com/office/drawing/2014/main" id="{CD443F93-0725-01BF-71AB-79256D92E0DD}"/>
                </a:ext>
              </a:extLst>
            </p:cNvPr>
            <p:cNvSpPr txBox="1"/>
            <p:nvPr/>
          </p:nvSpPr>
          <p:spPr>
            <a:xfrm>
              <a:off x="2255545" y="1267567"/>
              <a:ext cx="4597211" cy="923330"/>
            </a:xfrm>
            <a:prstGeom prst="rect">
              <a:avLst/>
            </a:prstGeom>
            <a:noFill/>
          </p:spPr>
          <p:txBody>
            <a:bodyPr wrap="square" rtlCol="0">
              <a:spAutoFit/>
            </a:bodyPr>
            <a:lstStyle/>
            <a:p>
              <a:pPr algn="ctr"/>
              <a:r>
                <a:rPr lang="en-GB" sz="5400" b="1">
                  <a:latin typeface="Tw Cen MT" panose="020B0602020104020603" pitchFamily="34" charset="0"/>
                </a:rPr>
                <a:t>PREPARE FOR</a:t>
              </a:r>
            </a:p>
          </p:txBody>
        </p:sp>
        <p:sp>
          <p:nvSpPr>
            <p:cNvPr id="9" name="TextBox 8">
              <a:extLst>
                <a:ext uri="{FF2B5EF4-FFF2-40B4-BE49-F238E27FC236}">
                  <a16:creationId xmlns:a16="http://schemas.microsoft.com/office/drawing/2014/main" id="{4A76B3AC-89B8-DE68-B1F4-9F51932F0E3D}"/>
                </a:ext>
              </a:extLst>
            </p:cNvPr>
            <p:cNvSpPr txBox="1"/>
            <p:nvPr/>
          </p:nvSpPr>
          <p:spPr>
            <a:xfrm>
              <a:off x="2255545" y="1810157"/>
              <a:ext cx="4597211" cy="923330"/>
            </a:xfrm>
            <a:prstGeom prst="rect">
              <a:avLst/>
            </a:prstGeom>
            <a:noFill/>
          </p:spPr>
          <p:txBody>
            <a:bodyPr wrap="square" rtlCol="0">
              <a:spAutoFit/>
            </a:bodyPr>
            <a:lstStyle/>
            <a:p>
              <a:pPr algn="ctr"/>
              <a:r>
                <a:rPr lang="en-GB" sz="5400" b="1">
                  <a:latin typeface="Tw Cen MT" panose="020B0602020104020603" pitchFamily="34" charset="0"/>
                </a:rPr>
                <a:t>LEARNING</a:t>
              </a:r>
            </a:p>
          </p:txBody>
        </p:sp>
      </p:grpSp>
      <p:sp>
        <p:nvSpPr>
          <p:cNvPr id="10" name="Rectangle 9">
            <a:extLst>
              <a:ext uri="{FF2B5EF4-FFF2-40B4-BE49-F238E27FC236}">
                <a16:creationId xmlns:a16="http://schemas.microsoft.com/office/drawing/2014/main" id="{D2998DDE-8AD3-2008-C718-A158A81F911C}"/>
              </a:ext>
            </a:extLst>
          </p:cNvPr>
          <p:cNvSpPr/>
          <p:nvPr/>
        </p:nvSpPr>
        <p:spPr>
          <a:xfrm>
            <a:off x="-1" y="3678115"/>
            <a:ext cx="10236163" cy="187569"/>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1A9F8353-A60D-4BCB-64D7-13C1CDAEDE09}"/>
              </a:ext>
            </a:extLst>
          </p:cNvPr>
          <p:cNvSpPr/>
          <p:nvPr/>
        </p:nvSpPr>
        <p:spPr>
          <a:xfrm>
            <a:off x="5134708" y="23964"/>
            <a:ext cx="199292" cy="6834036"/>
          </a:xfrm>
          <a:prstGeom prst="rect">
            <a:avLst/>
          </a:prstGeom>
          <a:solidFill>
            <a:schemeClr val="tx1"/>
          </a:solid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1985298A-1619-B06C-9479-1559A4A4FBC4}"/>
              </a:ext>
            </a:extLst>
          </p:cNvPr>
          <p:cNvSpPr txBox="1"/>
          <p:nvPr/>
        </p:nvSpPr>
        <p:spPr>
          <a:xfrm>
            <a:off x="0" y="0"/>
            <a:ext cx="10236163" cy="769441"/>
          </a:xfrm>
          <a:prstGeom prst="rect">
            <a:avLst/>
          </a:prstGeom>
          <a:solidFill>
            <a:schemeClr val="tx1"/>
          </a:solidFill>
        </p:spPr>
        <p:txBody>
          <a:bodyPr wrap="square" rtlCol="0">
            <a:spAutoFit/>
          </a:bodyPr>
          <a:lstStyle/>
          <a:p>
            <a:pPr algn="ctr"/>
            <a:r>
              <a:rPr lang="en-US" sz="4400" dirty="0">
                <a:solidFill>
                  <a:schemeClr val="bg1"/>
                </a:solidFill>
              </a:rPr>
              <a:t>YEAR 11 GCSE INFORMATION EVENING</a:t>
            </a:r>
            <a:endParaRPr lang="en-GB" sz="4400" dirty="0">
              <a:solidFill>
                <a:schemeClr val="bg1"/>
              </a:solidFill>
            </a:endParaRPr>
          </a:p>
        </p:txBody>
      </p:sp>
      <p:sp>
        <p:nvSpPr>
          <p:cNvPr id="4" name="TextBox 3">
            <a:extLst>
              <a:ext uri="{FF2B5EF4-FFF2-40B4-BE49-F238E27FC236}">
                <a16:creationId xmlns:a16="http://schemas.microsoft.com/office/drawing/2014/main" id="{E43745ED-D882-4EBC-4D40-55D5EE2C3AA9}"/>
              </a:ext>
            </a:extLst>
          </p:cNvPr>
          <p:cNvSpPr txBox="1"/>
          <p:nvPr/>
        </p:nvSpPr>
        <p:spPr>
          <a:xfrm>
            <a:off x="189202" y="1100393"/>
            <a:ext cx="4756304" cy="2246769"/>
          </a:xfrm>
          <a:prstGeom prst="rect">
            <a:avLst/>
          </a:prstGeom>
          <a:noFill/>
        </p:spPr>
        <p:txBody>
          <a:bodyPr wrap="square" rtlCol="0">
            <a:spAutoFit/>
          </a:bodyPr>
          <a:lstStyle/>
          <a:p>
            <a:r>
              <a:rPr lang="en-US" sz="2000" b="1" dirty="0"/>
              <a:t>In today’s session:</a:t>
            </a:r>
          </a:p>
          <a:p>
            <a:endParaRPr lang="en-US" sz="2000" dirty="0"/>
          </a:p>
          <a:p>
            <a:pPr marL="342900" indent="-342900">
              <a:buAutoNum type="arabicPeriod"/>
            </a:pPr>
            <a:r>
              <a:rPr lang="en-US" sz="2000" dirty="0"/>
              <a:t>The year ahead – what to expect</a:t>
            </a:r>
          </a:p>
          <a:p>
            <a:pPr marL="342900" indent="-342900">
              <a:buAutoNum type="arabicPeriod"/>
            </a:pPr>
            <a:r>
              <a:rPr lang="en-US" sz="2000" dirty="0"/>
              <a:t>How to get the most out of every lesson.</a:t>
            </a:r>
          </a:p>
          <a:p>
            <a:pPr marL="342900" indent="-342900">
              <a:buAutoNum type="arabicPeriod"/>
            </a:pPr>
            <a:r>
              <a:rPr lang="en-US" sz="2000" dirty="0"/>
              <a:t>How to revise effectively</a:t>
            </a:r>
          </a:p>
          <a:p>
            <a:pPr marL="342900" indent="-342900">
              <a:buAutoNum type="arabicPeriod"/>
            </a:pPr>
            <a:r>
              <a:rPr lang="en-US" sz="2000" dirty="0"/>
              <a:t>How and when to apply for post-16</a:t>
            </a:r>
          </a:p>
        </p:txBody>
      </p:sp>
      <p:sp>
        <p:nvSpPr>
          <p:cNvPr id="12" name="TextBox 11">
            <a:extLst>
              <a:ext uri="{FF2B5EF4-FFF2-40B4-BE49-F238E27FC236}">
                <a16:creationId xmlns:a16="http://schemas.microsoft.com/office/drawing/2014/main" id="{5CE3A2F9-BB24-A247-1355-B7D4FA825D35}"/>
              </a:ext>
            </a:extLst>
          </p:cNvPr>
          <p:cNvSpPr txBox="1"/>
          <p:nvPr/>
        </p:nvSpPr>
        <p:spPr>
          <a:xfrm>
            <a:off x="5405679" y="988326"/>
            <a:ext cx="4756304" cy="2554545"/>
          </a:xfrm>
          <a:prstGeom prst="rect">
            <a:avLst/>
          </a:prstGeom>
          <a:noFill/>
        </p:spPr>
        <p:txBody>
          <a:bodyPr wrap="square" rtlCol="0">
            <a:spAutoFit/>
          </a:bodyPr>
          <a:lstStyle/>
          <a:p>
            <a:r>
              <a:rPr lang="en-US" sz="2000" b="1" u="sng" dirty="0">
                <a:solidFill>
                  <a:srgbClr val="00B050"/>
                </a:solidFill>
              </a:rPr>
              <a:t>Questions to discuss:</a:t>
            </a:r>
          </a:p>
          <a:p>
            <a:pPr marL="342900" indent="-342900">
              <a:buFont typeface="Arial" panose="020B0604020202020204" pitchFamily="34" charset="0"/>
              <a:buChar char="•"/>
            </a:pPr>
            <a:endParaRPr lang="en-US" sz="2000" b="1" dirty="0">
              <a:solidFill>
                <a:srgbClr val="00B050"/>
              </a:solidFill>
            </a:endParaRPr>
          </a:p>
          <a:p>
            <a:pPr marL="342900" indent="-342900">
              <a:buFont typeface="Arial" panose="020B0604020202020204" pitchFamily="34" charset="0"/>
              <a:buChar char="•"/>
            </a:pPr>
            <a:r>
              <a:rPr lang="en-US" sz="2000" b="1" dirty="0">
                <a:solidFill>
                  <a:srgbClr val="00B050"/>
                </a:solidFill>
              </a:rPr>
              <a:t>What are the most common mistakes that students make when revising?</a:t>
            </a:r>
          </a:p>
          <a:p>
            <a:pPr marL="342900" indent="-342900">
              <a:buFont typeface="Arial" panose="020B0604020202020204" pitchFamily="34" charset="0"/>
              <a:buChar char="•"/>
            </a:pPr>
            <a:endParaRPr lang="en-US" sz="2000" b="1" dirty="0">
              <a:solidFill>
                <a:srgbClr val="00B050"/>
              </a:solidFill>
            </a:endParaRPr>
          </a:p>
          <a:p>
            <a:pPr marL="342900" indent="-342900">
              <a:buFont typeface="Arial" panose="020B0604020202020204" pitchFamily="34" charset="0"/>
              <a:buChar char="•"/>
            </a:pPr>
            <a:r>
              <a:rPr lang="en-US" sz="2000" b="1" dirty="0">
                <a:solidFill>
                  <a:srgbClr val="00B050"/>
                </a:solidFill>
              </a:rPr>
              <a:t>What are the most effective strategies to use? </a:t>
            </a:r>
            <a:endParaRPr lang="en-US" sz="2000" dirty="0">
              <a:solidFill>
                <a:srgbClr val="00B050"/>
              </a:solidFill>
            </a:endParaRPr>
          </a:p>
        </p:txBody>
      </p:sp>
      <p:sp>
        <p:nvSpPr>
          <p:cNvPr id="14" name="TextBox 13">
            <a:extLst>
              <a:ext uri="{FF2B5EF4-FFF2-40B4-BE49-F238E27FC236}">
                <a16:creationId xmlns:a16="http://schemas.microsoft.com/office/drawing/2014/main" id="{489351E6-4030-D3FA-41D1-19E13E3214AB}"/>
              </a:ext>
            </a:extLst>
          </p:cNvPr>
          <p:cNvSpPr txBox="1"/>
          <p:nvPr/>
        </p:nvSpPr>
        <p:spPr>
          <a:xfrm>
            <a:off x="107109" y="4196637"/>
            <a:ext cx="4756304" cy="2246769"/>
          </a:xfrm>
          <a:prstGeom prst="rect">
            <a:avLst/>
          </a:prstGeom>
          <a:noFill/>
        </p:spPr>
        <p:txBody>
          <a:bodyPr wrap="square" rtlCol="0">
            <a:spAutoFit/>
          </a:bodyPr>
          <a:lstStyle/>
          <a:p>
            <a:r>
              <a:rPr lang="en-US" sz="2000" b="1" u="sng" dirty="0">
                <a:solidFill>
                  <a:srgbClr val="00B0F0"/>
                </a:solidFill>
              </a:rPr>
              <a:t>Questions to discuss:</a:t>
            </a:r>
          </a:p>
          <a:p>
            <a:pPr marL="342900" indent="-342900">
              <a:buFont typeface="Arial" panose="020B0604020202020204" pitchFamily="34" charset="0"/>
              <a:buChar char="•"/>
            </a:pPr>
            <a:endParaRPr lang="en-US" sz="2000" b="1" dirty="0">
              <a:solidFill>
                <a:srgbClr val="00B0F0"/>
              </a:solidFill>
            </a:endParaRPr>
          </a:p>
          <a:p>
            <a:pPr marL="342900" indent="-342900">
              <a:buFont typeface="Arial" panose="020B0604020202020204" pitchFamily="34" charset="0"/>
              <a:buChar char="•"/>
            </a:pPr>
            <a:r>
              <a:rPr lang="en-US" sz="2000" b="1" dirty="0">
                <a:solidFill>
                  <a:srgbClr val="00B0F0"/>
                </a:solidFill>
              </a:rPr>
              <a:t>When should you start to apply for colleges and sixth forms?</a:t>
            </a:r>
          </a:p>
          <a:p>
            <a:pPr marL="342900" indent="-342900">
              <a:buFont typeface="Arial" panose="020B0604020202020204" pitchFamily="34" charset="0"/>
              <a:buChar char="•"/>
            </a:pPr>
            <a:endParaRPr lang="en-US" sz="2000" b="1" dirty="0">
              <a:solidFill>
                <a:srgbClr val="00B0F0"/>
              </a:solidFill>
            </a:endParaRPr>
          </a:p>
          <a:p>
            <a:pPr marL="342900" indent="-342900">
              <a:buFont typeface="Arial" panose="020B0604020202020204" pitchFamily="34" charset="0"/>
              <a:buChar char="•"/>
            </a:pPr>
            <a:r>
              <a:rPr lang="en-US" sz="2000" b="1" dirty="0">
                <a:solidFill>
                  <a:srgbClr val="00B0F0"/>
                </a:solidFill>
              </a:rPr>
              <a:t>How many places should you apply for? </a:t>
            </a:r>
            <a:endParaRPr lang="en-US" sz="2000" dirty="0">
              <a:solidFill>
                <a:srgbClr val="00B0F0"/>
              </a:solidFill>
            </a:endParaRPr>
          </a:p>
        </p:txBody>
      </p:sp>
      <p:sp>
        <p:nvSpPr>
          <p:cNvPr id="15" name="TextBox 14">
            <a:extLst>
              <a:ext uri="{FF2B5EF4-FFF2-40B4-BE49-F238E27FC236}">
                <a16:creationId xmlns:a16="http://schemas.microsoft.com/office/drawing/2014/main" id="{49246950-B36A-3816-D083-F63733D18A06}"/>
              </a:ext>
            </a:extLst>
          </p:cNvPr>
          <p:cNvSpPr txBox="1"/>
          <p:nvPr/>
        </p:nvSpPr>
        <p:spPr>
          <a:xfrm>
            <a:off x="5405679" y="4196636"/>
            <a:ext cx="4756304" cy="2246769"/>
          </a:xfrm>
          <a:prstGeom prst="rect">
            <a:avLst/>
          </a:prstGeom>
          <a:noFill/>
        </p:spPr>
        <p:txBody>
          <a:bodyPr wrap="square" rtlCol="0">
            <a:spAutoFit/>
          </a:bodyPr>
          <a:lstStyle/>
          <a:p>
            <a:r>
              <a:rPr lang="en-US" sz="2000" b="1" u="sng" dirty="0">
                <a:solidFill>
                  <a:srgbClr val="00B0F0"/>
                </a:solidFill>
              </a:rPr>
              <a:t>Star task:</a:t>
            </a:r>
          </a:p>
          <a:p>
            <a:pPr marL="342900" indent="-342900">
              <a:buFont typeface="Arial" panose="020B0604020202020204" pitchFamily="34" charset="0"/>
              <a:buChar char="•"/>
            </a:pPr>
            <a:endParaRPr lang="en-US" sz="2000" b="1" dirty="0">
              <a:solidFill>
                <a:srgbClr val="00B0F0"/>
              </a:solidFill>
            </a:endParaRPr>
          </a:p>
          <a:p>
            <a:r>
              <a:rPr lang="en-GB" sz="2000" b="1" dirty="0">
                <a:solidFill>
                  <a:srgbClr val="FF0000"/>
                </a:solidFill>
                <a:latin typeface="Century Gothic" panose="020B0502020202020204" pitchFamily="34" charset="0"/>
              </a:rPr>
              <a:t>Graham revises by reading over his book the night before each exam. </a:t>
            </a:r>
          </a:p>
          <a:p>
            <a:endParaRPr lang="en-GB" sz="2000" dirty="0">
              <a:latin typeface="Century Gothic" panose="020B0502020202020204" pitchFamily="34" charset="0"/>
            </a:endParaRPr>
          </a:p>
          <a:p>
            <a:r>
              <a:rPr lang="en-GB" sz="2000" dirty="0">
                <a:latin typeface="Century Gothic" panose="020B0502020202020204" pitchFamily="34" charset="0"/>
              </a:rPr>
              <a:t>What advice would you give him to improve his grades further?</a:t>
            </a:r>
          </a:p>
        </p:txBody>
      </p:sp>
    </p:spTree>
    <p:extLst>
      <p:ext uri="{BB962C8B-B14F-4D97-AF65-F5344CB8AC3E}">
        <p14:creationId xmlns:p14="http://schemas.microsoft.com/office/powerpoint/2010/main" val="82344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19E94-A647-6B9E-C636-AA9AE100D996}"/>
              </a:ext>
            </a:extLst>
          </p:cNvPr>
          <p:cNvSpPr>
            <a:spLocks noGrp="1"/>
          </p:cNvSpPr>
          <p:nvPr>
            <p:ph type="title"/>
          </p:nvPr>
        </p:nvSpPr>
        <p:spPr>
          <a:xfrm>
            <a:off x="545255" y="0"/>
            <a:ext cx="10515600" cy="1325563"/>
          </a:xfrm>
        </p:spPr>
        <p:txBody>
          <a:bodyPr>
            <a:normAutofit/>
          </a:bodyPr>
          <a:lstStyle/>
          <a:p>
            <a:r>
              <a:rPr lang="en-GB" sz="4000" b="1" u="sng" dirty="0">
                <a:latin typeface="Mohr"/>
              </a:rPr>
              <a:t>Success at GCSE</a:t>
            </a:r>
            <a:r>
              <a:rPr lang="en-GB" sz="4000" b="1" dirty="0">
                <a:latin typeface="Mohr"/>
              </a:rPr>
              <a:t>:</a:t>
            </a:r>
            <a:endParaRPr lang="en-GB" sz="4000" b="1" dirty="0">
              <a:latin typeface="Mohr" panose="00000500000000000000" pitchFamily="50" charset="0"/>
            </a:endParaRPr>
          </a:p>
        </p:txBody>
      </p:sp>
      <p:sp>
        <p:nvSpPr>
          <p:cNvPr id="5" name="Content Placeholder 2">
            <a:extLst>
              <a:ext uri="{FF2B5EF4-FFF2-40B4-BE49-F238E27FC236}">
                <a16:creationId xmlns:a16="http://schemas.microsoft.com/office/drawing/2014/main" id="{EF881B1E-BD96-412C-2D73-781F05337C28}"/>
              </a:ext>
            </a:extLst>
          </p:cNvPr>
          <p:cNvSpPr txBox="1">
            <a:spLocks/>
          </p:cNvSpPr>
          <p:nvPr/>
        </p:nvSpPr>
        <p:spPr>
          <a:xfrm>
            <a:off x="417239" y="1325563"/>
            <a:ext cx="6640636" cy="470209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The next year will be stressful.</a:t>
            </a:r>
          </a:p>
          <a:p>
            <a:pPr marL="0" indent="0">
              <a:buNone/>
            </a:pPr>
            <a:endParaRPr lang="en-GB" dirty="0"/>
          </a:p>
          <a:p>
            <a:pPr marL="0" indent="0">
              <a:buNone/>
            </a:pPr>
            <a:r>
              <a:rPr lang="en-GB" dirty="0"/>
              <a:t>There are high expectations of you and you will put high expectations on yourself.</a:t>
            </a:r>
          </a:p>
          <a:p>
            <a:pPr marL="0" indent="0">
              <a:buNone/>
            </a:pPr>
            <a:endParaRPr lang="en-GB" dirty="0"/>
          </a:p>
          <a:p>
            <a:pPr marL="0" indent="0">
              <a:buNone/>
            </a:pPr>
            <a:r>
              <a:rPr lang="en-GB" dirty="0"/>
              <a:t>When you are in the hall in May 2026, it will just be you.</a:t>
            </a:r>
          </a:p>
          <a:p>
            <a:pPr marL="0" indent="0">
              <a:buNone/>
            </a:pPr>
            <a:endParaRPr lang="en-GB" dirty="0"/>
          </a:p>
          <a:p>
            <a:pPr marL="0" indent="0">
              <a:buNone/>
            </a:pPr>
            <a:r>
              <a:rPr lang="en-GB" dirty="0"/>
              <a:t>But for the year, you are not alone, and your efforts will all be worth it!</a:t>
            </a:r>
          </a:p>
        </p:txBody>
      </p:sp>
      <p:pic>
        <p:nvPicPr>
          <p:cNvPr id="3" name="Picture 2">
            <a:extLst>
              <a:ext uri="{FF2B5EF4-FFF2-40B4-BE49-F238E27FC236}">
                <a16:creationId xmlns:a16="http://schemas.microsoft.com/office/drawing/2014/main" id="{2C85E5BE-3412-01D0-8666-9DE5DC1F715E}"/>
              </a:ext>
            </a:extLst>
          </p:cNvPr>
          <p:cNvPicPr>
            <a:picLocks noChangeAspect="1"/>
          </p:cNvPicPr>
          <p:nvPr/>
        </p:nvPicPr>
        <p:blipFill>
          <a:blip r:embed="rId2"/>
          <a:srcRect l="21927" t="13333" r="21199" b="36970"/>
          <a:stretch/>
        </p:blipFill>
        <p:spPr>
          <a:xfrm>
            <a:off x="7185891" y="1142863"/>
            <a:ext cx="4834798" cy="4562763"/>
          </a:xfrm>
          <a:prstGeom prst="rect">
            <a:avLst/>
          </a:prstGeom>
        </p:spPr>
      </p:pic>
    </p:spTree>
    <p:extLst>
      <p:ext uri="{BB962C8B-B14F-4D97-AF65-F5344CB8AC3E}">
        <p14:creationId xmlns:p14="http://schemas.microsoft.com/office/powerpoint/2010/main" val="1867022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CSE Student Success 2025">
            <a:extLst>
              <a:ext uri="{FF2B5EF4-FFF2-40B4-BE49-F238E27FC236}">
                <a16:creationId xmlns:a16="http://schemas.microsoft.com/office/drawing/2014/main" id="{D698355C-6CA0-05BB-90DE-7B96BAEC2F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5013" y="0"/>
            <a:ext cx="818038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4052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2845198"/>
            <a:ext cx="12192000" cy="2026920"/>
          </a:xfrm>
          <a:custGeom>
            <a:avLst/>
            <a:gdLst/>
            <a:ahLst/>
            <a:cxnLst/>
            <a:rect l="l" t="t" r="r" b="b"/>
            <a:pathLst>
              <a:path w="18288000" h="3040380">
                <a:moveTo>
                  <a:pt x="0" y="0"/>
                </a:moveTo>
                <a:lnTo>
                  <a:pt x="18288000" y="0"/>
                </a:lnTo>
                <a:lnTo>
                  <a:pt x="18288000" y="3040380"/>
                </a:lnTo>
                <a:lnTo>
                  <a:pt x="0" y="30403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sz="1200"/>
          </a:p>
        </p:txBody>
      </p:sp>
      <p:sp>
        <p:nvSpPr>
          <p:cNvPr id="3" name="Freeform 3"/>
          <p:cNvSpPr/>
          <p:nvPr/>
        </p:nvSpPr>
        <p:spPr>
          <a:xfrm>
            <a:off x="9533563" y="2992836"/>
            <a:ext cx="1731645" cy="1731645"/>
          </a:xfrm>
          <a:custGeom>
            <a:avLst/>
            <a:gdLst/>
            <a:ahLst/>
            <a:cxnLst/>
            <a:rect l="l" t="t" r="r" b="b"/>
            <a:pathLst>
              <a:path w="2597468" h="2597467">
                <a:moveTo>
                  <a:pt x="0" y="0"/>
                </a:moveTo>
                <a:lnTo>
                  <a:pt x="2597468" y="0"/>
                </a:lnTo>
                <a:lnTo>
                  <a:pt x="2597468" y="2597467"/>
                </a:lnTo>
                <a:lnTo>
                  <a:pt x="0" y="2597467"/>
                </a:lnTo>
                <a:lnTo>
                  <a:pt x="0" y="0"/>
                </a:lnTo>
                <a:close/>
              </a:path>
            </a:pathLst>
          </a:custGeom>
          <a:blipFill>
            <a:blip r:embed="rId4">
              <a:alphaModFix amt="19999"/>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GB" sz="1200"/>
          </a:p>
        </p:txBody>
      </p:sp>
      <p:sp>
        <p:nvSpPr>
          <p:cNvPr id="4" name="Freeform 4"/>
          <p:cNvSpPr/>
          <p:nvPr/>
        </p:nvSpPr>
        <p:spPr>
          <a:xfrm>
            <a:off x="7832011" y="2954070"/>
            <a:ext cx="1731547" cy="1731547"/>
          </a:xfrm>
          <a:custGeom>
            <a:avLst/>
            <a:gdLst/>
            <a:ahLst/>
            <a:cxnLst/>
            <a:rect l="l" t="t" r="r" b="b"/>
            <a:pathLst>
              <a:path w="2597320" h="2597320">
                <a:moveTo>
                  <a:pt x="0" y="0"/>
                </a:moveTo>
                <a:lnTo>
                  <a:pt x="2597319" y="0"/>
                </a:lnTo>
                <a:lnTo>
                  <a:pt x="2597319" y="2597320"/>
                </a:lnTo>
                <a:lnTo>
                  <a:pt x="0" y="2597320"/>
                </a:lnTo>
                <a:lnTo>
                  <a:pt x="0" y="0"/>
                </a:lnTo>
                <a:close/>
              </a:path>
            </a:pathLst>
          </a:custGeom>
          <a:blipFill>
            <a:blip r:embed="rId6">
              <a:alphaModFix amt="19999"/>
              <a:extLst>
                <a:ext uri="{96DAC541-7B7A-43D3-8B79-37D633B846F1}">
                  <asvg:svgBlip xmlns:asvg="http://schemas.microsoft.com/office/drawing/2016/SVG/main" r:embed="rId7"/>
                </a:ext>
              </a:extLst>
            </a:blip>
            <a:stretch>
              <a:fillRect/>
            </a:stretch>
          </a:blipFill>
        </p:spPr>
        <p:txBody>
          <a:bodyPr/>
          <a:lstStyle/>
          <a:p>
            <a:endParaRPr lang="en-GB" sz="1200"/>
          </a:p>
        </p:txBody>
      </p:sp>
      <p:sp>
        <p:nvSpPr>
          <p:cNvPr id="5" name="Freeform 5"/>
          <p:cNvSpPr/>
          <p:nvPr/>
        </p:nvSpPr>
        <p:spPr>
          <a:xfrm>
            <a:off x="2667170" y="2992836"/>
            <a:ext cx="1731645" cy="1731645"/>
          </a:xfrm>
          <a:custGeom>
            <a:avLst/>
            <a:gdLst/>
            <a:ahLst/>
            <a:cxnLst/>
            <a:rect l="l" t="t" r="r" b="b"/>
            <a:pathLst>
              <a:path w="2597467" h="2597467">
                <a:moveTo>
                  <a:pt x="0" y="0"/>
                </a:moveTo>
                <a:lnTo>
                  <a:pt x="2597467" y="0"/>
                </a:lnTo>
                <a:lnTo>
                  <a:pt x="2597467" y="2597467"/>
                </a:lnTo>
                <a:lnTo>
                  <a:pt x="0" y="2597467"/>
                </a:lnTo>
                <a:lnTo>
                  <a:pt x="0" y="0"/>
                </a:lnTo>
                <a:close/>
              </a:path>
            </a:pathLst>
          </a:custGeom>
          <a:blipFill>
            <a:blip r:embed="rId4">
              <a:alphaModFix amt="19999"/>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GB" sz="1200"/>
          </a:p>
        </p:txBody>
      </p:sp>
      <p:sp>
        <p:nvSpPr>
          <p:cNvPr id="6" name="Freeform 6"/>
          <p:cNvSpPr/>
          <p:nvPr/>
        </p:nvSpPr>
        <p:spPr>
          <a:xfrm>
            <a:off x="6100366" y="2992836"/>
            <a:ext cx="1731645" cy="1731645"/>
          </a:xfrm>
          <a:custGeom>
            <a:avLst/>
            <a:gdLst/>
            <a:ahLst/>
            <a:cxnLst/>
            <a:rect l="l" t="t" r="r" b="b"/>
            <a:pathLst>
              <a:path w="2597467" h="2597467">
                <a:moveTo>
                  <a:pt x="0" y="0"/>
                </a:moveTo>
                <a:lnTo>
                  <a:pt x="2597468" y="0"/>
                </a:lnTo>
                <a:lnTo>
                  <a:pt x="2597468" y="2597467"/>
                </a:lnTo>
                <a:lnTo>
                  <a:pt x="0" y="2597467"/>
                </a:lnTo>
                <a:lnTo>
                  <a:pt x="0" y="0"/>
                </a:lnTo>
                <a:close/>
              </a:path>
            </a:pathLst>
          </a:custGeom>
          <a:blipFill>
            <a:blip r:embed="rId4">
              <a:alphaModFix amt="19999"/>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GB" sz="1200"/>
          </a:p>
        </p:txBody>
      </p:sp>
      <p:sp>
        <p:nvSpPr>
          <p:cNvPr id="7" name="Freeform 7"/>
          <p:cNvSpPr/>
          <p:nvPr/>
        </p:nvSpPr>
        <p:spPr>
          <a:xfrm>
            <a:off x="965617" y="2954070"/>
            <a:ext cx="1731547" cy="1731547"/>
          </a:xfrm>
          <a:custGeom>
            <a:avLst/>
            <a:gdLst/>
            <a:ahLst/>
            <a:cxnLst/>
            <a:rect l="l" t="t" r="r" b="b"/>
            <a:pathLst>
              <a:path w="2597320" h="2597320">
                <a:moveTo>
                  <a:pt x="0" y="0"/>
                </a:moveTo>
                <a:lnTo>
                  <a:pt x="2597320" y="0"/>
                </a:lnTo>
                <a:lnTo>
                  <a:pt x="2597320" y="2597320"/>
                </a:lnTo>
                <a:lnTo>
                  <a:pt x="0" y="2597320"/>
                </a:lnTo>
                <a:lnTo>
                  <a:pt x="0" y="0"/>
                </a:lnTo>
                <a:close/>
              </a:path>
            </a:pathLst>
          </a:custGeom>
          <a:blipFill>
            <a:blip r:embed="rId6">
              <a:alphaModFix amt="19999"/>
              <a:extLst>
                <a:ext uri="{96DAC541-7B7A-43D3-8B79-37D633B846F1}">
                  <asvg:svgBlip xmlns:asvg="http://schemas.microsoft.com/office/drawing/2016/SVG/main" r:embed="rId7"/>
                </a:ext>
              </a:extLst>
            </a:blip>
            <a:stretch>
              <a:fillRect/>
            </a:stretch>
          </a:blipFill>
        </p:spPr>
        <p:txBody>
          <a:bodyPr/>
          <a:lstStyle/>
          <a:p>
            <a:endParaRPr lang="en-GB" sz="1200"/>
          </a:p>
        </p:txBody>
      </p:sp>
      <p:sp>
        <p:nvSpPr>
          <p:cNvPr id="8" name="Freeform 8"/>
          <p:cNvSpPr/>
          <p:nvPr/>
        </p:nvSpPr>
        <p:spPr>
          <a:xfrm>
            <a:off x="4398814" y="2954070"/>
            <a:ext cx="1731547" cy="1731547"/>
          </a:xfrm>
          <a:custGeom>
            <a:avLst/>
            <a:gdLst/>
            <a:ahLst/>
            <a:cxnLst/>
            <a:rect l="l" t="t" r="r" b="b"/>
            <a:pathLst>
              <a:path w="2597320" h="2597320">
                <a:moveTo>
                  <a:pt x="0" y="0"/>
                </a:moveTo>
                <a:lnTo>
                  <a:pt x="2597320" y="0"/>
                </a:lnTo>
                <a:lnTo>
                  <a:pt x="2597320" y="2597320"/>
                </a:lnTo>
                <a:lnTo>
                  <a:pt x="0" y="2597320"/>
                </a:lnTo>
                <a:lnTo>
                  <a:pt x="0" y="0"/>
                </a:lnTo>
                <a:close/>
              </a:path>
            </a:pathLst>
          </a:custGeom>
          <a:blipFill>
            <a:blip r:embed="rId6">
              <a:alphaModFix amt="19999"/>
              <a:extLst>
                <a:ext uri="{96DAC541-7B7A-43D3-8B79-37D633B846F1}">
                  <asvg:svgBlip xmlns:asvg="http://schemas.microsoft.com/office/drawing/2016/SVG/main" r:embed="rId7"/>
                </a:ext>
              </a:extLst>
            </a:blip>
            <a:stretch>
              <a:fillRect/>
            </a:stretch>
          </a:blipFill>
        </p:spPr>
        <p:txBody>
          <a:bodyPr/>
          <a:lstStyle/>
          <a:p>
            <a:endParaRPr lang="en-GB" sz="1200"/>
          </a:p>
        </p:txBody>
      </p:sp>
      <p:grpSp>
        <p:nvGrpSpPr>
          <p:cNvPr id="9" name="Group 9"/>
          <p:cNvGrpSpPr/>
          <p:nvPr/>
        </p:nvGrpSpPr>
        <p:grpSpPr>
          <a:xfrm>
            <a:off x="2989264" y="3291919"/>
            <a:ext cx="1075344" cy="1075344"/>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46CF93"/>
            </a:solidFill>
          </p:spPr>
          <p:txBody>
            <a:bodyPr/>
            <a:lstStyle/>
            <a:p>
              <a:endParaRPr lang="en-GB" sz="1200"/>
            </a:p>
          </p:txBody>
        </p:sp>
        <p:sp>
          <p:nvSpPr>
            <p:cNvPr id="11" name="TextBox 11"/>
            <p:cNvSpPr txBox="1"/>
            <p:nvPr/>
          </p:nvSpPr>
          <p:spPr>
            <a:xfrm>
              <a:off x="76200" y="28575"/>
              <a:ext cx="660400" cy="708025"/>
            </a:xfrm>
            <a:prstGeom prst="rect">
              <a:avLst/>
            </a:prstGeom>
          </p:spPr>
          <p:txBody>
            <a:bodyPr lIns="33867" tIns="33867" rIns="33867" bIns="33867" rtlCol="0" anchor="ctr"/>
            <a:lstStyle/>
            <a:p>
              <a:pPr algn="ctr">
                <a:lnSpc>
                  <a:spcPts val="1400"/>
                </a:lnSpc>
              </a:pPr>
              <a:r>
                <a:rPr lang="en-US" sz="933">
                  <a:solidFill>
                    <a:srgbClr val="FFFFFF"/>
                  </a:solidFill>
                  <a:latin typeface="Inter"/>
                  <a:ea typeface="Inter"/>
                  <a:cs typeface="Inter"/>
                  <a:sym typeface="Inter"/>
                </a:rPr>
                <a:t> </a:t>
              </a:r>
            </a:p>
          </p:txBody>
        </p:sp>
      </p:grpSp>
      <p:grpSp>
        <p:nvGrpSpPr>
          <p:cNvPr id="12" name="Group 12"/>
          <p:cNvGrpSpPr/>
          <p:nvPr/>
        </p:nvGrpSpPr>
        <p:grpSpPr>
          <a:xfrm>
            <a:off x="1273722" y="3291919"/>
            <a:ext cx="1075344" cy="1075344"/>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DD533"/>
            </a:solidFill>
          </p:spPr>
          <p:txBody>
            <a:bodyPr/>
            <a:lstStyle/>
            <a:p>
              <a:endParaRPr lang="en-GB" sz="1200"/>
            </a:p>
          </p:txBody>
        </p:sp>
        <p:sp>
          <p:nvSpPr>
            <p:cNvPr id="14" name="TextBox 14"/>
            <p:cNvSpPr txBox="1"/>
            <p:nvPr/>
          </p:nvSpPr>
          <p:spPr>
            <a:xfrm>
              <a:off x="76200" y="28575"/>
              <a:ext cx="660400" cy="708025"/>
            </a:xfrm>
            <a:prstGeom prst="rect">
              <a:avLst/>
            </a:prstGeom>
          </p:spPr>
          <p:txBody>
            <a:bodyPr lIns="33867" tIns="33867" rIns="33867" bIns="33867" rtlCol="0" anchor="ctr"/>
            <a:lstStyle/>
            <a:p>
              <a:pPr algn="ctr">
                <a:lnSpc>
                  <a:spcPts val="1400"/>
                </a:lnSpc>
              </a:pPr>
              <a:r>
                <a:rPr lang="en-US" sz="933">
                  <a:solidFill>
                    <a:srgbClr val="FFFFFF"/>
                  </a:solidFill>
                  <a:latin typeface="Inter"/>
                  <a:ea typeface="Inter"/>
                  <a:cs typeface="Inter"/>
                  <a:sym typeface="Inter"/>
                </a:rPr>
                <a:t> </a:t>
              </a:r>
            </a:p>
          </p:txBody>
        </p:sp>
      </p:grpSp>
      <p:grpSp>
        <p:nvGrpSpPr>
          <p:cNvPr id="15" name="Group 15"/>
          <p:cNvGrpSpPr/>
          <p:nvPr/>
        </p:nvGrpSpPr>
        <p:grpSpPr>
          <a:xfrm>
            <a:off x="4704806" y="3291919"/>
            <a:ext cx="1075344" cy="1075344"/>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8C6D1"/>
            </a:solidFill>
          </p:spPr>
          <p:txBody>
            <a:bodyPr/>
            <a:lstStyle/>
            <a:p>
              <a:endParaRPr lang="en-GB" sz="1200"/>
            </a:p>
          </p:txBody>
        </p:sp>
        <p:sp>
          <p:nvSpPr>
            <p:cNvPr id="17" name="TextBox 17"/>
            <p:cNvSpPr txBox="1"/>
            <p:nvPr/>
          </p:nvSpPr>
          <p:spPr>
            <a:xfrm>
              <a:off x="76200" y="28575"/>
              <a:ext cx="660400" cy="708025"/>
            </a:xfrm>
            <a:prstGeom prst="rect">
              <a:avLst/>
            </a:prstGeom>
          </p:spPr>
          <p:txBody>
            <a:bodyPr lIns="33867" tIns="33867" rIns="33867" bIns="33867" rtlCol="0" anchor="ctr"/>
            <a:lstStyle/>
            <a:p>
              <a:pPr algn="ctr">
                <a:lnSpc>
                  <a:spcPts val="1400"/>
                </a:lnSpc>
              </a:pPr>
              <a:r>
                <a:rPr lang="en-US" sz="933">
                  <a:solidFill>
                    <a:srgbClr val="FFFFFF"/>
                  </a:solidFill>
                  <a:latin typeface="Inter"/>
                  <a:ea typeface="Inter"/>
                  <a:cs typeface="Inter"/>
                  <a:sym typeface="Inter"/>
                </a:rPr>
                <a:t> </a:t>
              </a:r>
            </a:p>
          </p:txBody>
        </p:sp>
      </p:grpSp>
      <p:grpSp>
        <p:nvGrpSpPr>
          <p:cNvPr id="18" name="Group 18"/>
          <p:cNvGrpSpPr/>
          <p:nvPr/>
        </p:nvGrpSpPr>
        <p:grpSpPr>
          <a:xfrm>
            <a:off x="6420347" y="3291919"/>
            <a:ext cx="1075344" cy="1075344"/>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09DE7"/>
            </a:solidFill>
          </p:spPr>
          <p:txBody>
            <a:bodyPr/>
            <a:lstStyle/>
            <a:p>
              <a:endParaRPr lang="en-GB" sz="1200"/>
            </a:p>
          </p:txBody>
        </p:sp>
        <p:sp>
          <p:nvSpPr>
            <p:cNvPr id="20" name="TextBox 20"/>
            <p:cNvSpPr txBox="1"/>
            <p:nvPr/>
          </p:nvSpPr>
          <p:spPr>
            <a:xfrm>
              <a:off x="76200" y="28575"/>
              <a:ext cx="660400" cy="708025"/>
            </a:xfrm>
            <a:prstGeom prst="rect">
              <a:avLst/>
            </a:prstGeom>
          </p:spPr>
          <p:txBody>
            <a:bodyPr lIns="33867" tIns="33867" rIns="33867" bIns="33867" rtlCol="0" anchor="ctr"/>
            <a:lstStyle/>
            <a:p>
              <a:pPr algn="ctr">
                <a:lnSpc>
                  <a:spcPts val="1400"/>
                </a:lnSpc>
              </a:pPr>
              <a:r>
                <a:rPr lang="en-US" sz="933">
                  <a:solidFill>
                    <a:srgbClr val="FFFFFF"/>
                  </a:solidFill>
                  <a:latin typeface="Inter"/>
                  <a:ea typeface="Inter"/>
                  <a:cs typeface="Inter"/>
                  <a:sym typeface="Inter"/>
                </a:rPr>
                <a:t> </a:t>
              </a:r>
            </a:p>
          </p:txBody>
        </p:sp>
      </p:grpSp>
      <p:grpSp>
        <p:nvGrpSpPr>
          <p:cNvPr id="21" name="Group 21"/>
          <p:cNvGrpSpPr/>
          <p:nvPr/>
        </p:nvGrpSpPr>
        <p:grpSpPr>
          <a:xfrm>
            <a:off x="8135889" y="3291919"/>
            <a:ext cx="1075344" cy="1075344"/>
            <a:chOff x="0" y="0"/>
            <a:chExt cx="812800" cy="812800"/>
          </a:xfrm>
        </p:grpSpPr>
        <p:sp>
          <p:nvSpPr>
            <p:cNvPr id="22" name="Freeform 2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4565A7"/>
            </a:solidFill>
          </p:spPr>
          <p:txBody>
            <a:bodyPr/>
            <a:lstStyle/>
            <a:p>
              <a:endParaRPr lang="en-GB" sz="1200"/>
            </a:p>
          </p:txBody>
        </p:sp>
        <p:sp>
          <p:nvSpPr>
            <p:cNvPr id="23" name="TextBox 23"/>
            <p:cNvSpPr txBox="1"/>
            <p:nvPr/>
          </p:nvSpPr>
          <p:spPr>
            <a:xfrm>
              <a:off x="76200" y="28575"/>
              <a:ext cx="660400" cy="708025"/>
            </a:xfrm>
            <a:prstGeom prst="rect">
              <a:avLst/>
            </a:prstGeom>
          </p:spPr>
          <p:txBody>
            <a:bodyPr lIns="33867" tIns="33867" rIns="33867" bIns="33867" rtlCol="0" anchor="ctr"/>
            <a:lstStyle/>
            <a:p>
              <a:pPr algn="ctr">
                <a:lnSpc>
                  <a:spcPts val="1400"/>
                </a:lnSpc>
              </a:pPr>
              <a:r>
                <a:rPr lang="en-US" sz="933">
                  <a:solidFill>
                    <a:srgbClr val="FFFFFF"/>
                  </a:solidFill>
                  <a:latin typeface="Inter"/>
                  <a:ea typeface="Inter"/>
                  <a:cs typeface="Inter"/>
                  <a:sym typeface="Inter"/>
                </a:rPr>
                <a:t> </a:t>
              </a:r>
            </a:p>
          </p:txBody>
        </p:sp>
      </p:grpSp>
      <p:grpSp>
        <p:nvGrpSpPr>
          <p:cNvPr id="24" name="Group 24"/>
          <p:cNvGrpSpPr/>
          <p:nvPr/>
        </p:nvGrpSpPr>
        <p:grpSpPr>
          <a:xfrm>
            <a:off x="9851431" y="3291919"/>
            <a:ext cx="1075344" cy="1075344"/>
            <a:chOff x="0" y="0"/>
            <a:chExt cx="812800" cy="812800"/>
          </a:xfrm>
        </p:grpSpPr>
        <p:sp>
          <p:nvSpPr>
            <p:cNvPr id="25" name="Freeform 2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D67C4"/>
            </a:solidFill>
          </p:spPr>
          <p:txBody>
            <a:bodyPr/>
            <a:lstStyle/>
            <a:p>
              <a:endParaRPr lang="en-GB" sz="1200"/>
            </a:p>
          </p:txBody>
        </p:sp>
        <p:sp>
          <p:nvSpPr>
            <p:cNvPr id="26" name="TextBox 26"/>
            <p:cNvSpPr txBox="1"/>
            <p:nvPr/>
          </p:nvSpPr>
          <p:spPr>
            <a:xfrm>
              <a:off x="76200" y="28575"/>
              <a:ext cx="660400" cy="708025"/>
            </a:xfrm>
            <a:prstGeom prst="rect">
              <a:avLst/>
            </a:prstGeom>
          </p:spPr>
          <p:txBody>
            <a:bodyPr lIns="33867" tIns="33867" rIns="33867" bIns="33867" rtlCol="0" anchor="ctr"/>
            <a:lstStyle/>
            <a:p>
              <a:pPr algn="ctr">
                <a:lnSpc>
                  <a:spcPts val="1400"/>
                </a:lnSpc>
              </a:pPr>
              <a:r>
                <a:rPr lang="en-US" sz="933">
                  <a:solidFill>
                    <a:srgbClr val="FFFFFF"/>
                  </a:solidFill>
                  <a:latin typeface="Inter"/>
                  <a:ea typeface="Inter"/>
                  <a:cs typeface="Inter"/>
                  <a:sym typeface="Inter"/>
                </a:rPr>
                <a:t> </a:t>
              </a:r>
            </a:p>
          </p:txBody>
        </p:sp>
      </p:grpSp>
      <p:sp>
        <p:nvSpPr>
          <p:cNvPr id="27" name="Freeform 27"/>
          <p:cNvSpPr/>
          <p:nvPr/>
        </p:nvSpPr>
        <p:spPr>
          <a:xfrm>
            <a:off x="1611160" y="3549549"/>
            <a:ext cx="508154" cy="540589"/>
          </a:xfrm>
          <a:custGeom>
            <a:avLst/>
            <a:gdLst/>
            <a:ahLst/>
            <a:cxnLst/>
            <a:rect l="l" t="t" r="r" b="b"/>
            <a:pathLst>
              <a:path w="762231" h="810884">
                <a:moveTo>
                  <a:pt x="0" y="0"/>
                </a:moveTo>
                <a:lnTo>
                  <a:pt x="762231" y="0"/>
                </a:lnTo>
                <a:lnTo>
                  <a:pt x="762231" y="810884"/>
                </a:lnTo>
                <a:lnTo>
                  <a:pt x="0" y="81088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sz="1200"/>
          </a:p>
        </p:txBody>
      </p:sp>
      <p:sp>
        <p:nvSpPr>
          <p:cNvPr id="28" name="Freeform 28"/>
          <p:cNvSpPr/>
          <p:nvPr/>
        </p:nvSpPr>
        <p:spPr>
          <a:xfrm>
            <a:off x="3294899" y="3562445"/>
            <a:ext cx="476186" cy="514796"/>
          </a:xfrm>
          <a:custGeom>
            <a:avLst/>
            <a:gdLst/>
            <a:ahLst/>
            <a:cxnLst/>
            <a:rect l="l" t="t" r="r" b="b"/>
            <a:pathLst>
              <a:path w="714279" h="772194">
                <a:moveTo>
                  <a:pt x="0" y="0"/>
                </a:moveTo>
                <a:lnTo>
                  <a:pt x="714279" y="0"/>
                </a:lnTo>
                <a:lnTo>
                  <a:pt x="714279" y="772194"/>
                </a:lnTo>
                <a:lnTo>
                  <a:pt x="0" y="77219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sz="1200"/>
          </a:p>
        </p:txBody>
      </p:sp>
      <p:sp>
        <p:nvSpPr>
          <p:cNvPr id="29" name="Freeform 29"/>
          <p:cNvSpPr/>
          <p:nvPr/>
        </p:nvSpPr>
        <p:spPr>
          <a:xfrm>
            <a:off x="4974551" y="3554597"/>
            <a:ext cx="535853" cy="530495"/>
          </a:xfrm>
          <a:custGeom>
            <a:avLst/>
            <a:gdLst/>
            <a:ahLst/>
            <a:cxnLst/>
            <a:rect l="l" t="t" r="r" b="b"/>
            <a:pathLst>
              <a:path w="803780" h="795743">
                <a:moveTo>
                  <a:pt x="0" y="0"/>
                </a:moveTo>
                <a:lnTo>
                  <a:pt x="803781" y="0"/>
                </a:lnTo>
                <a:lnTo>
                  <a:pt x="803781" y="795743"/>
                </a:lnTo>
                <a:lnTo>
                  <a:pt x="0" y="79574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sz="1200"/>
          </a:p>
        </p:txBody>
      </p:sp>
      <p:sp>
        <p:nvSpPr>
          <p:cNvPr id="30" name="Freeform 30"/>
          <p:cNvSpPr/>
          <p:nvPr/>
        </p:nvSpPr>
        <p:spPr>
          <a:xfrm>
            <a:off x="6700900" y="3588611"/>
            <a:ext cx="537753" cy="462467"/>
          </a:xfrm>
          <a:custGeom>
            <a:avLst/>
            <a:gdLst/>
            <a:ahLst/>
            <a:cxnLst/>
            <a:rect l="l" t="t" r="r" b="b"/>
            <a:pathLst>
              <a:path w="806629" h="693701">
                <a:moveTo>
                  <a:pt x="0" y="0"/>
                </a:moveTo>
                <a:lnTo>
                  <a:pt x="806629" y="0"/>
                </a:lnTo>
                <a:lnTo>
                  <a:pt x="806629" y="693701"/>
                </a:lnTo>
                <a:lnTo>
                  <a:pt x="0" y="69370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sz="1200"/>
          </a:p>
        </p:txBody>
      </p:sp>
      <p:sp>
        <p:nvSpPr>
          <p:cNvPr id="31" name="Freeform 31"/>
          <p:cNvSpPr/>
          <p:nvPr/>
        </p:nvSpPr>
        <p:spPr>
          <a:xfrm>
            <a:off x="8450377" y="3578237"/>
            <a:ext cx="446369" cy="483214"/>
          </a:xfrm>
          <a:custGeom>
            <a:avLst/>
            <a:gdLst/>
            <a:ahLst/>
            <a:cxnLst/>
            <a:rect l="l" t="t" r="r" b="b"/>
            <a:pathLst>
              <a:path w="669553" h="724821">
                <a:moveTo>
                  <a:pt x="0" y="0"/>
                </a:moveTo>
                <a:lnTo>
                  <a:pt x="669554" y="0"/>
                </a:lnTo>
                <a:lnTo>
                  <a:pt x="669554" y="724821"/>
                </a:lnTo>
                <a:lnTo>
                  <a:pt x="0" y="724821"/>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sz="1200"/>
          </a:p>
        </p:txBody>
      </p:sp>
      <p:sp>
        <p:nvSpPr>
          <p:cNvPr id="32" name="Freeform 32"/>
          <p:cNvSpPr/>
          <p:nvPr/>
        </p:nvSpPr>
        <p:spPr>
          <a:xfrm>
            <a:off x="10201834" y="3543323"/>
            <a:ext cx="515021" cy="553042"/>
          </a:xfrm>
          <a:custGeom>
            <a:avLst/>
            <a:gdLst/>
            <a:ahLst/>
            <a:cxnLst/>
            <a:rect l="l" t="t" r="r" b="b"/>
            <a:pathLst>
              <a:path w="772531" h="829563">
                <a:moveTo>
                  <a:pt x="0" y="0"/>
                </a:moveTo>
                <a:lnTo>
                  <a:pt x="772531" y="0"/>
                </a:lnTo>
                <a:lnTo>
                  <a:pt x="772531" y="829563"/>
                </a:lnTo>
                <a:lnTo>
                  <a:pt x="0" y="829563"/>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sz="1200"/>
          </a:p>
        </p:txBody>
      </p:sp>
      <p:sp>
        <p:nvSpPr>
          <p:cNvPr id="33" name="Freeform 33"/>
          <p:cNvSpPr/>
          <p:nvPr/>
        </p:nvSpPr>
        <p:spPr>
          <a:xfrm rot="-10800000">
            <a:off x="10966304" y="-233715"/>
            <a:ext cx="1581276" cy="1581276"/>
          </a:xfrm>
          <a:custGeom>
            <a:avLst/>
            <a:gdLst/>
            <a:ahLst/>
            <a:cxnLst/>
            <a:rect l="l" t="t" r="r" b="b"/>
            <a:pathLst>
              <a:path w="2371914" h="2371914">
                <a:moveTo>
                  <a:pt x="0" y="0"/>
                </a:moveTo>
                <a:lnTo>
                  <a:pt x="2371915" y="0"/>
                </a:lnTo>
                <a:lnTo>
                  <a:pt x="2371915" y="2371914"/>
                </a:lnTo>
                <a:lnTo>
                  <a:pt x="0" y="2371914"/>
                </a:lnTo>
                <a:lnTo>
                  <a:pt x="0" y="0"/>
                </a:lnTo>
                <a:close/>
              </a:path>
            </a:pathLst>
          </a:custGeom>
          <a:blipFill>
            <a:blip r:embed="rId20">
              <a:alphaModFix amt="30000"/>
              <a:extLst>
                <a:ext uri="{96DAC541-7B7A-43D3-8B79-37D633B846F1}">
                  <asvg:svgBlip xmlns:asvg="http://schemas.microsoft.com/office/drawing/2016/SVG/main" r:embed="rId21"/>
                </a:ext>
              </a:extLst>
            </a:blip>
            <a:stretch>
              <a:fillRect/>
            </a:stretch>
          </a:blipFill>
        </p:spPr>
        <p:txBody>
          <a:bodyPr/>
          <a:lstStyle/>
          <a:p>
            <a:endParaRPr lang="en-GB" sz="1200"/>
          </a:p>
        </p:txBody>
      </p:sp>
      <p:sp>
        <p:nvSpPr>
          <p:cNvPr id="34" name="Freeform 34"/>
          <p:cNvSpPr/>
          <p:nvPr/>
        </p:nvSpPr>
        <p:spPr>
          <a:xfrm flipH="1" flipV="1">
            <a:off x="112543" y="-21961"/>
            <a:ext cx="965763" cy="977987"/>
          </a:xfrm>
          <a:custGeom>
            <a:avLst/>
            <a:gdLst/>
            <a:ahLst/>
            <a:cxnLst/>
            <a:rect l="l" t="t" r="r" b="b"/>
            <a:pathLst>
              <a:path w="1448644" h="1466981">
                <a:moveTo>
                  <a:pt x="1448644" y="1466981"/>
                </a:moveTo>
                <a:lnTo>
                  <a:pt x="0" y="1466981"/>
                </a:lnTo>
                <a:lnTo>
                  <a:pt x="0" y="0"/>
                </a:lnTo>
                <a:lnTo>
                  <a:pt x="1448644" y="0"/>
                </a:lnTo>
                <a:lnTo>
                  <a:pt x="1448644" y="1466981"/>
                </a:lnTo>
                <a:close/>
              </a:path>
            </a:pathLst>
          </a:custGeom>
          <a:blipFill>
            <a:blip r:embed="rId22">
              <a:extLst>
                <a:ext uri="{96DAC541-7B7A-43D3-8B79-37D633B846F1}">
                  <asvg:svgBlip xmlns:asvg="http://schemas.microsoft.com/office/drawing/2016/SVG/main" r:embed="rId23"/>
                </a:ext>
              </a:extLst>
            </a:blip>
            <a:stretch>
              <a:fillRect/>
            </a:stretch>
          </a:blipFill>
          <a:ln cap="sq">
            <a:noFill/>
            <a:prstDash val="solid"/>
            <a:miter/>
          </a:ln>
        </p:spPr>
        <p:txBody>
          <a:bodyPr/>
          <a:lstStyle/>
          <a:p>
            <a:endParaRPr lang="en-GB" sz="1200"/>
          </a:p>
        </p:txBody>
      </p:sp>
      <p:sp>
        <p:nvSpPr>
          <p:cNvPr id="35" name="Freeform 35"/>
          <p:cNvSpPr/>
          <p:nvPr/>
        </p:nvSpPr>
        <p:spPr>
          <a:xfrm>
            <a:off x="222598" y="395023"/>
            <a:ext cx="855709" cy="398974"/>
          </a:xfrm>
          <a:custGeom>
            <a:avLst/>
            <a:gdLst/>
            <a:ahLst/>
            <a:cxnLst/>
            <a:rect l="l" t="t" r="r" b="b"/>
            <a:pathLst>
              <a:path w="1283563" h="598461">
                <a:moveTo>
                  <a:pt x="0" y="0"/>
                </a:moveTo>
                <a:lnTo>
                  <a:pt x="1283564" y="0"/>
                </a:lnTo>
                <a:lnTo>
                  <a:pt x="1283564" y="598462"/>
                </a:lnTo>
                <a:lnTo>
                  <a:pt x="0" y="598462"/>
                </a:lnTo>
                <a:lnTo>
                  <a:pt x="0" y="0"/>
                </a:lnTo>
                <a:close/>
              </a:path>
            </a:pathLst>
          </a:custGeom>
          <a:blipFill>
            <a:blip r:embed="rId24">
              <a:alphaModFix amt="30000"/>
              <a:extLst>
                <a:ext uri="{96DAC541-7B7A-43D3-8B79-37D633B846F1}">
                  <asvg:svgBlip xmlns:asvg="http://schemas.microsoft.com/office/drawing/2016/SVG/main" r:embed="rId25"/>
                </a:ext>
              </a:extLst>
            </a:blip>
            <a:stretch>
              <a:fillRect/>
            </a:stretch>
          </a:blipFill>
        </p:spPr>
        <p:txBody>
          <a:bodyPr/>
          <a:lstStyle/>
          <a:p>
            <a:endParaRPr lang="en-GB" sz="1200"/>
          </a:p>
        </p:txBody>
      </p:sp>
      <p:sp>
        <p:nvSpPr>
          <p:cNvPr id="36" name="Freeform 36"/>
          <p:cNvSpPr/>
          <p:nvPr/>
        </p:nvSpPr>
        <p:spPr>
          <a:xfrm>
            <a:off x="186525" y="6323439"/>
            <a:ext cx="643673" cy="260687"/>
          </a:xfrm>
          <a:custGeom>
            <a:avLst/>
            <a:gdLst/>
            <a:ahLst/>
            <a:cxnLst/>
            <a:rect l="l" t="t" r="r" b="b"/>
            <a:pathLst>
              <a:path w="965509" h="391031">
                <a:moveTo>
                  <a:pt x="0" y="0"/>
                </a:moveTo>
                <a:lnTo>
                  <a:pt x="965510" y="0"/>
                </a:lnTo>
                <a:lnTo>
                  <a:pt x="965510" y="391031"/>
                </a:lnTo>
                <a:lnTo>
                  <a:pt x="0" y="391031"/>
                </a:lnTo>
                <a:lnTo>
                  <a:pt x="0" y="0"/>
                </a:lnTo>
                <a:close/>
              </a:path>
            </a:pathLst>
          </a:custGeom>
          <a:blipFill>
            <a:blip r:embed="rId26">
              <a:alphaModFix amt="30000"/>
              <a:extLst>
                <a:ext uri="{96DAC541-7B7A-43D3-8B79-37D633B846F1}">
                  <asvg:svgBlip xmlns:asvg="http://schemas.microsoft.com/office/drawing/2016/SVG/main" r:embed="rId27"/>
                </a:ext>
              </a:extLst>
            </a:blip>
            <a:stretch>
              <a:fillRect/>
            </a:stretch>
          </a:blipFill>
        </p:spPr>
        <p:txBody>
          <a:bodyPr/>
          <a:lstStyle/>
          <a:p>
            <a:endParaRPr lang="en-GB" sz="1200"/>
          </a:p>
        </p:txBody>
      </p:sp>
      <p:sp>
        <p:nvSpPr>
          <p:cNvPr id="37" name="Freeform 37"/>
          <p:cNvSpPr/>
          <p:nvPr/>
        </p:nvSpPr>
        <p:spPr>
          <a:xfrm>
            <a:off x="11691872" y="5503837"/>
            <a:ext cx="855709" cy="398974"/>
          </a:xfrm>
          <a:custGeom>
            <a:avLst/>
            <a:gdLst/>
            <a:ahLst/>
            <a:cxnLst/>
            <a:rect l="l" t="t" r="r" b="b"/>
            <a:pathLst>
              <a:path w="1283563" h="598461">
                <a:moveTo>
                  <a:pt x="0" y="0"/>
                </a:moveTo>
                <a:lnTo>
                  <a:pt x="1283563" y="0"/>
                </a:lnTo>
                <a:lnTo>
                  <a:pt x="1283563" y="598462"/>
                </a:lnTo>
                <a:lnTo>
                  <a:pt x="0" y="598462"/>
                </a:lnTo>
                <a:lnTo>
                  <a:pt x="0" y="0"/>
                </a:lnTo>
                <a:close/>
              </a:path>
            </a:pathLst>
          </a:custGeom>
          <a:blipFill>
            <a:blip r:embed="rId28">
              <a:alphaModFix amt="30000"/>
              <a:extLst>
                <a:ext uri="{96DAC541-7B7A-43D3-8B79-37D633B846F1}">
                  <asvg:svgBlip xmlns:asvg="http://schemas.microsoft.com/office/drawing/2016/SVG/main" r:embed="rId29"/>
                </a:ext>
              </a:extLst>
            </a:blip>
            <a:stretch>
              <a:fillRect/>
            </a:stretch>
          </a:blipFill>
        </p:spPr>
        <p:txBody>
          <a:bodyPr/>
          <a:lstStyle/>
          <a:p>
            <a:endParaRPr lang="en-GB" sz="1200"/>
          </a:p>
        </p:txBody>
      </p:sp>
      <p:sp>
        <p:nvSpPr>
          <p:cNvPr id="38" name="Freeform 38"/>
          <p:cNvSpPr/>
          <p:nvPr/>
        </p:nvSpPr>
        <p:spPr>
          <a:xfrm>
            <a:off x="11571804" y="353465"/>
            <a:ext cx="397599" cy="241045"/>
          </a:xfrm>
          <a:custGeom>
            <a:avLst/>
            <a:gdLst/>
            <a:ahLst/>
            <a:cxnLst/>
            <a:rect l="l" t="t" r="r" b="b"/>
            <a:pathLst>
              <a:path w="596399" h="361567">
                <a:moveTo>
                  <a:pt x="0" y="0"/>
                </a:moveTo>
                <a:lnTo>
                  <a:pt x="596400" y="0"/>
                </a:lnTo>
                <a:lnTo>
                  <a:pt x="596400" y="361567"/>
                </a:lnTo>
                <a:lnTo>
                  <a:pt x="0" y="361567"/>
                </a:lnTo>
                <a:lnTo>
                  <a:pt x="0" y="0"/>
                </a:lnTo>
                <a:close/>
              </a:path>
            </a:pathLst>
          </a:custGeom>
          <a:blipFill>
            <a:blip r:embed="rId30">
              <a:extLst>
                <a:ext uri="{96DAC541-7B7A-43D3-8B79-37D633B846F1}">
                  <asvg:svgBlip xmlns:asvg="http://schemas.microsoft.com/office/drawing/2016/SVG/main" r:embed="rId31"/>
                </a:ext>
              </a:extLst>
            </a:blip>
            <a:stretch>
              <a:fillRect/>
            </a:stretch>
          </a:blipFill>
        </p:spPr>
        <p:txBody>
          <a:bodyPr/>
          <a:lstStyle/>
          <a:p>
            <a:endParaRPr lang="en-GB" sz="1200"/>
          </a:p>
        </p:txBody>
      </p:sp>
      <p:sp>
        <p:nvSpPr>
          <p:cNvPr id="39" name="Freeform 39"/>
          <p:cNvSpPr/>
          <p:nvPr/>
        </p:nvSpPr>
        <p:spPr>
          <a:xfrm rot="-457325" flipV="1">
            <a:off x="3306724" y="5735734"/>
            <a:ext cx="502793" cy="211801"/>
          </a:xfrm>
          <a:custGeom>
            <a:avLst/>
            <a:gdLst/>
            <a:ahLst/>
            <a:cxnLst/>
            <a:rect l="l" t="t" r="r" b="b"/>
            <a:pathLst>
              <a:path w="754189" h="317702">
                <a:moveTo>
                  <a:pt x="0" y="317702"/>
                </a:moveTo>
                <a:lnTo>
                  <a:pt x="754189" y="317702"/>
                </a:lnTo>
                <a:lnTo>
                  <a:pt x="754189" y="0"/>
                </a:lnTo>
                <a:lnTo>
                  <a:pt x="0" y="0"/>
                </a:lnTo>
                <a:lnTo>
                  <a:pt x="0" y="317702"/>
                </a:lnTo>
                <a:close/>
              </a:path>
            </a:pathLst>
          </a:custGeom>
          <a:blipFill>
            <a:blip r:embed="rId32">
              <a:extLst>
                <a:ext uri="{96DAC541-7B7A-43D3-8B79-37D633B846F1}">
                  <asvg:svgBlip xmlns:asvg="http://schemas.microsoft.com/office/drawing/2016/SVG/main" r:embed="rId33"/>
                </a:ext>
              </a:extLst>
            </a:blip>
            <a:stretch>
              <a:fillRect/>
            </a:stretch>
          </a:blipFill>
          <a:ln cap="sq">
            <a:noFill/>
            <a:prstDash val="solid"/>
            <a:miter/>
          </a:ln>
        </p:spPr>
        <p:txBody>
          <a:bodyPr/>
          <a:lstStyle/>
          <a:p>
            <a:endParaRPr lang="en-GB" sz="1200"/>
          </a:p>
        </p:txBody>
      </p:sp>
      <p:sp>
        <p:nvSpPr>
          <p:cNvPr id="40" name="Freeform 40"/>
          <p:cNvSpPr/>
          <p:nvPr/>
        </p:nvSpPr>
        <p:spPr>
          <a:xfrm rot="-457325" flipV="1">
            <a:off x="6664392" y="5691010"/>
            <a:ext cx="502793" cy="211801"/>
          </a:xfrm>
          <a:custGeom>
            <a:avLst/>
            <a:gdLst/>
            <a:ahLst/>
            <a:cxnLst/>
            <a:rect l="l" t="t" r="r" b="b"/>
            <a:pathLst>
              <a:path w="754189" h="317702">
                <a:moveTo>
                  <a:pt x="0" y="317702"/>
                </a:moveTo>
                <a:lnTo>
                  <a:pt x="754190" y="317702"/>
                </a:lnTo>
                <a:lnTo>
                  <a:pt x="754190" y="0"/>
                </a:lnTo>
                <a:lnTo>
                  <a:pt x="0" y="0"/>
                </a:lnTo>
                <a:lnTo>
                  <a:pt x="0" y="317702"/>
                </a:lnTo>
                <a:close/>
              </a:path>
            </a:pathLst>
          </a:custGeom>
          <a:blipFill>
            <a:blip r:embed="rId32">
              <a:extLst>
                <a:ext uri="{96DAC541-7B7A-43D3-8B79-37D633B846F1}">
                  <asvg:svgBlip xmlns:asvg="http://schemas.microsoft.com/office/drawing/2016/SVG/main" r:embed="rId33"/>
                </a:ext>
              </a:extLst>
            </a:blip>
            <a:stretch>
              <a:fillRect/>
            </a:stretch>
          </a:blipFill>
          <a:ln cap="sq">
            <a:noFill/>
            <a:prstDash val="solid"/>
            <a:miter/>
          </a:ln>
        </p:spPr>
        <p:txBody>
          <a:bodyPr/>
          <a:lstStyle/>
          <a:p>
            <a:endParaRPr lang="en-GB" sz="1200"/>
          </a:p>
        </p:txBody>
      </p:sp>
      <p:sp>
        <p:nvSpPr>
          <p:cNvPr id="41" name="Freeform 41"/>
          <p:cNvSpPr/>
          <p:nvPr/>
        </p:nvSpPr>
        <p:spPr>
          <a:xfrm rot="372715">
            <a:off x="4991082" y="2045513"/>
            <a:ext cx="502793" cy="211801"/>
          </a:xfrm>
          <a:custGeom>
            <a:avLst/>
            <a:gdLst/>
            <a:ahLst/>
            <a:cxnLst/>
            <a:rect l="l" t="t" r="r" b="b"/>
            <a:pathLst>
              <a:path w="754189" h="317702">
                <a:moveTo>
                  <a:pt x="0" y="0"/>
                </a:moveTo>
                <a:lnTo>
                  <a:pt x="754189" y="0"/>
                </a:lnTo>
                <a:lnTo>
                  <a:pt x="754189" y="317702"/>
                </a:lnTo>
                <a:lnTo>
                  <a:pt x="0" y="317702"/>
                </a:lnTo>
                <a:lnTo>
                  <a:pt x="0" y="0"/>
                </a:lnTo>
                <a:close/>
              </a:path>
            </a:pathLst>
          </a:custGeom>
          <a:blipFill>
            <a:blip r:embed="rId32">
              <a:extLst>
                <a:ext uri="{96DAC541-7B7A-43D3-8B79-37D633B846F1}">
                  <asvg:svgBlip xmlns:asvg="http://schemas.microsoft.com/office/drawing/2016/SVG/main" r:embed="rId33"/>
                </a:ext>
              </a:extLst>
            </a:blip>
            <a:stretch>
              <a:fillRect/>
            </a:stretch>
          </a:blipFill>
          <a:ln cap="sq">
            <a:noFill/>
            <a:prstDash val="solid"/>
            <a:miter/>
          </a:ln>
        </p:spPr>
        <p:txBody>
          <a:bodyPr/>
          <a:lstStyle/>
          <a:p>
            <a:endParaRPr lang="en-GB" sz="1200"/>
          </a:p>
        </p:txBody>
      </p:sp>
      <p:sp>
        <p:nvSpPr>
          <p:cNvPr id="42" name="Freeform 42"/>
          <p:cNvSpPr/>
          <p:nvPr/>
        </p:nvSpPr>
        <p:spPr>
          <a:xfrm rot="372715">
            <a:off x="8383970" y="2045513"/>
            <a:ext cx="502793" cy="211801"/>
          </a:xfrm>
          <a:custGeom>
            <a:avLst/>
            <a:gdLst/>
            <a:ahLst/>
            <a:cxnLst/>
            <a:rect l="l" t="t" r="r" b="b"/>
            <a:pathLst>
              <a:path w="754189" h="317702">
                <a:moveTo>
                  <a:pt x="0" y="0"/>
                </a:moveTo>
                <a:lnTo>
                  <a:pt x="754189" y="0"/>
                </a:lnTo>
                <a:lnTo>
                  <a:pt x="754189" y="317702"/>
                </a:lnTo>
                <a:lnTo>
                  <a:pt x="0" y="317702"/>
                </a:lnTo>
                <a:lnTo>
                  <a:pt x="0" y="0"/>
                </a:lnTo>
                <a:close/>
              </a:path>
            </a:pathLst>
          </a:custGeom>
          <a:blipFill>
            <a:blip r:embed="rId32">
              <a:extLst>
                <a:ext uri="{96DAC541-7B7A-43D3-8B79-37D633B846F1}">
                  <asvg:svgBlip xmlns:asvg="http://schemas.microsoft.com/office/drawing/2016/SVG/main" r:embed="rId33"/>
                </a:ext>
              </a:extLst>
            </a:blip>
            <a:stretch>
              <a:fillRect/>
            </a:stretch>
          </a:blipFill>
          <a:ln cap="sq">
            <a:noFill/>
            <a:prstDash val="solid"/>
            <a:miter/>
          </a:ln>
        </p:spPr>
        <p:txBody>
          <a:bodyPr/>
          <a:lstStyle/>
          <a:p>
            <a:endParaRPr lang="en-GB" sz="1200"/>
          </a:p>
        </p:txBody>
      </p:sp>
      <p:sp>
        <p:nvSpPr>
          <p:cNvPr id="43" name="Freeform 43"/>
          <p:cNvSpPr/>
          <p:nvPr/>
        </p:nvSpPr>
        <p:spPr>
          <a:xfrm>
            <a:off x="830198" y="6584126"/>
            <a:ext cx="1261872" cy="2743200"/>
          </a:xfrm>
          <a:custGeom>
            <a:avLst/>
            <a:gdLst/>
            <a:ahLst/>
            <a:cxnLst/>
            <a:rect l="l" t="t" r="r" b="b"/>
            <a:pathLst>
              <a:path w="1892808" h="4114800">
                <a:moveTo>
                  <a:pt x="0" y="0"/>
                </a:moveTo>
                <a:lnTo>
                  <a:pt x="1892808" y="0"/>
                </a:lnTo>
                <a:lnTo>
                  <a:pt x="1892808" y="4114800"/>
                </a:lnTo>
                <a:lnTo>
                  <a:pt x="0" y="4114800"/>
                </a:lnTo>
                <a:lnTo>
                  <a:pt x="0" y="0"/>
                </a:lnTo>
                <a:close/>
              </a:path>
            </a:pathLst>
          </a:custGeom>
          <a:blipFill>
            <a:blip r:embed="rId34">
              <a:extLst>
                <a:ext uri="{96DAC541-7B7A-43D3-8B79-37D633B846F1}">
                  <asvg:svgBlip xmlns:asvg="http://schemas.microsoft.com/office/drawing/2016/SVG/main" r:embed="rId35"/>
                </a:ext>
              </a:extLst>
            </a:blip>
            <a:stretch>
              <a:fillRect/>
            </a:stretch>
          </a:blipFill>
        </p:spPr>
        <p:txBody>
          <a:bodyPr/>
          <a:lstStyle/>
          <a:p>
            <a:endParaRPr lang="en-GB" sz="1200"/>
          </a:p>
        </p:txBody>
      </p:sp>
      <p:sp>
        <p:nvSpPr>
          <p:cNvPr id="44" name="Freeform 44"/>
          <p:cNvSpPr/>
          <p:nvPr/>
        </p:nvSpPr>
        <p:spPr>
          <a:xfrm flipH="1">
            <a:off x="43944" y="4096365"/>
            <a:ext cx="206081" cy="195777"/>
          </a:xfrm>
          <a:custGeom>
            <a:avLst/>
            <a:gdLst/>
            <a:ahLst/>
            <a:cxnLst/>
            <a:rect l="l" t="t" r="r" b="b"/>
            <a:pathLst>
              <a:path w="309122" h="293666">
                <a:moveTo>
                  <a:pt x="309122" y="0"/>
                </a:moveTo>
                <a:lnTo>
                  <a:pt x="0" y="0"/>
                </a:lnTo>
                <a:lnTo>
                  <a:pt x="0" y="293666"/>
                </a:lnTo>
                <a:lnTo>
                  <a:pt x="309122" y="293666"/>
                </a:lnTo>
                <a:lnTo>
                  <a:pt x="309122" y="0"/>
                </a:lnTo>
                <a:close/>
              </a:path>
            </a:pathLst>
          </a:custGeom>
          <a:blipFill>
            <a:blip r:embed="rId36">
              <a:extLst>
                <a:ext uri="{96DAC541-7B7A-43D3-8B79-37D633B846F1}">
                  <asvg:svgBlip xmlns:asvg="http://schemas.microsoft.com/office/drawing/2016/SVG/main" r:embed="rId37"/>
                </a:ext>
              </a:extLst>
            </a:blip>
            <a:stretch>
              <a:fillRect/>
            </a:stretch>
          </a:blipFill>
        </p:spPr>
        <p:txBody>
          <a:bodyPr/>
          <a:lstStyle/>
          <a:p>
            <a:endParaRPr lang="en-GB" sz="1200"/>
          </a:p>
        </p:txBody>
      </p:sp>
      <p:sp>
        <p:nvSpPr>
          <p:cNvPr id="45" name="Freeform 45"/>
          <p:cNvSpPr/>
          <p:nvPr/>
        </p:nvSpPr>
        <p:spPr>
          <a:xfrm flipH="1">
            <a:off x="11869812" y="2510576"/>
            <a:ext cx="206081" cy="195777"/>
          </a:xfrm>
          <a:custGeom>
            <a:avLst/>
            <a:gdLst/>
            <a:ahLst/>
            <a:cxnLst/>
            <a:rect l="l" t="t" r="r" b="b"/>
            <a:pathLst>
              <a:path w="309122" h="293666">
                <a:moveTo>
                  <a:pt x="309122" y="0"/>
                </a:moveTo>
                <a:lnTo>
                  <a:pt x="0" y="0"/>
                </a:lnTo>
                <a:lnTo>
                  <a:pt x="0" y="293666"/>
                </a:lnTo>
                <a:lnTo>
                  <a:pt x="309122" y="293666"/>
                </a:lnTo>
                <a:lnTo>
                  <a:pt x="309122" y="0"/>
                </a:lnTo>
                <a:close/>
              </a:path>
            </a:pathLst>
          </a:custGeom>
          <a:blipFill>
            <a:blip r:embed="rId36">
              <a:extLst>
                <a:ext uri="{96DAC541-7B7A-43D3-8B79-37D633B846F1}">
                  <asvg:svgBlip xmlns:asvg="http://schemas.microsoft.com/office/drawing/2016/SVG/main" r:embed="rId37"/>
                </a:ext>
              </a:extLst>
            </a:blip>
            <a:stretch>
              <a:fillRect/>
            </a:stretch>
          </a:blipFill>
        </p:spPr>
        <p:txBody>
          <a:bodyPr/>
          <a:lstStyle/>
          <a:p>
            <a:endParaRPr lang="en-GB" sz="1200"/>
          </a:p>
        </p:txBody>
      </p:sp>
      <p:sp>
        <p:nvSpPr>
          <p:cNvPr id="46" name="TextBox 46"/>
          <p:cNvSpPr txBox="1"/>
          <p:nvPr/>
        </p:nvSpPr>
        <p:spPr>
          <a:xfrm>
            <a:off x="-114051" y="226285"/>
            <a:ext cx="12293600" cy="602729"/>
          </a:xfrm>
          <a:prstGeom prst="rect">
            <a:avLst/>
          </a:prstGeom>
        </p:spPr>
        <p:txBody>
          <a:bodyPr wrap="square" lIns="0" tIns="0" rIns="0" bIns="0" rtlCol="0" anchor="t">
            <a:spAutoFit/>
          </a:bodyPr>
          <a:lstStyle/>
          <a:p>
            <a:pPr algn="ctr">
              <a:lnSpc>
                <a:spcPts val="4664"/>
              </a:lnSpc>
              <a:spcBef>
                <a:spcPct val="0"/>
              </a:spcBef>
            </a:pPr>
            <a:r>
              <a:rPr lang="en-US" sz="2933" b="1" u="sng" dirty="0">
                <a:solidFill>
                  <a:srgbClr val="000000"/>
                </a:solidFill>
                <a:latin typeface="Mohr" panose="00000500000000000000" pitchFamily="50" charset="0"/>
                <a:ea typeface="Inter"/>
                <a:cs typeface="Inter"/>
                <a:sym typeface="Inter"/>
              </a:rPr>
              <a:t>Roadmap For Year 11 – What does the year ahead look like?</a:t>
            </a:r>
          </a:p>
        </p:txBody>
      </p:sp>
      <p:sp>
        <p:nvSpPr>
          <p:cNvPr id="47" name="TextBox 47"/>
          <p:cNvSpPr txBox="1"/>
          <p:nvPr/>
        </p:nvSpPr>
        <p:spPr>
          <a:xfrm>
            <a:off x="4166475" y="5008114"/>
            <a:ext cx="2196224" cy="1505027"/>
          </a:xfrm>
          <a:prstGeom prst="rect">
            <a:avLst/>
          </a:prstGeom>
        </p:spPr>
        <p:txBody>
          <a:bodyPr lIns="0" tIns="0" rIns="0" bIns="0" rtlCol="0" anchor="t">
            <a:spAutoFit/>
          </a:bodyPr>
          <a:lstStyle/>
          <a:p>
            <a:pPr algn="ctr">
              <a:lnSpc>
                <a:spcPts val="1719"/>
              </a:lnSpc>
            </a:pPr>
            <a:r>
              <a:rPr lang="en-US" sz="1146" dirty="0">
                <a:solidFill>
                  <a:srgbClr val="4D4D4D"/>
                </a:solidFill>
                <a:latin typeface="Inter"/>
                <a:ea typeface="Inter"/>
                <a:cs typeface="Inter"/>
                <a:sym typeface="Inter"/>
              </a:rPr>
              <a:t>You are making important and informed choices about your next steps after Deptford Green. What kind of career do you want to work towards? What qualifications do you need to study to make your dreams a reality?</a:t>
            </a:r>
          </a:p>
        </p:txBody>
      </p:sp>
      <p:sp>
        <p:nvSpPr>
          <p:cNvPr id="48" name="TextBox 48"/>
          <p:cNvSpPr txBox="1"/>
          <p:nvPr/>
        </p:nvSpPr>
        <p:spPr>
          <a:xfrm>
            <a:off x="780377" y="4918499"/>
            <a:ext cx="2169720" cy="1505027"/>
          </a:xfrm>
          <a:prstGeom prst="rect">
            <a:avLst/>
          </a:prstGeom>
        </p:spPr>
        <p:txBody>
          <a:bodyPr lIns="0" tIns="0" rIns="0" bIns="0" rtlCol="0" anchor="t">
            <a:spAutoFit/>
          </a:bodyPr>
          <a:lstStyle/>
          <a:p>
            <a:pPr algn="ctr">
              <a:lnSpc>
                <a:spcPts val="1719"/>
              </a:lnSpc>
            </a:pPr>
            <a:r>
              <a:rPr lang="en-US" sz="1146">
                <a:solidFill>
                  <a:srgbClr val="4D4D4D"/>
                </a:solidFill>
                <a:latin typeface="Inter"/>
                <a:ea typeface="Inter"/>
                <a:cs typeface="Inter"/>
                <a:sym typeface="Inter"/>
              </a:rPr>
              <a:t>You have completed your academic review to start the year. You have set yourself targets and you are raring to go. After school intervention starts and you revise consistently each week.</a:t>
            </a:r>
          </a:p>
        </p:txBody>
      </p:sp>
      <p:sp>
        <p:nvSpPr>
          <p:cNvPr id="49" name="TextBox 49"/>
          <p:cNvSpPr txBox="1"/>
          <p:nvPr/>
        </p:nvSpPr>
        <p:spPr>
          <a:xfrm>
            <a:off x="928356" y="4598883"/>
            <a:ext cx="1766077" cy="269882"/>
          </a:xfrm>
          <a:prstGeom prst="rect">
            <a:avLst/>
          </a:prstGeom>
        </p:spPr>
        <p:txBody>
          <a:bodyPr lIns="0" tIns="0" rIns="0" bIns="0" rtlCol="0" anchor="t">
            <a:spAutoFit/>
          </a:bodyPr>
          <a:lstStyle/>
          <a:p>
            <a:pPr algn="ctr">
              <a:lnSpc>
                <a:spcPts val="2333"/>
              </a:lnSpc>
              <a:spcBef>
                <a:spcPct val="0"/>
              </a:spcBef>
            </a:pPr>
            <a:r>
              <a:rPr lang="en-US" sz="1667" b="1" dirty="0">
                <a:solidFill>
                  <a:srgbClr val="000000"/>
                </a:solidFill>
                <a:latin typeface="Inter"/>
                <a:ea typeface="Inter"/>
                <a:cs typeface="Inter"/>
                <a:sym typeface="Inter"/>
              </a:rPr>
              <a:t>Start of Year 11</a:t>
            </a:r>
          </a:p>
        </p:txBody>
      </p:sp>
      <p:sp>
        <p:nvSpPr>
          <p:cNvPr id="50" name="TextBox 50"/>
          <p:cNvSpPr txBox="1"/>
          <p:nvPr/>
        </p:nvSpPr>
        <p:spPr>
          <a:xfrm>
            <a:off x="1638711" y="2347606"/>
            <a:ext cx="345366" cy="269882"/>
          </a:xfrm>
          <a:prstGeom prst="rect">
            <a:avLst/>
          </a:prstGeom>
        </p:spPr>
        <p:txBody>
          <a:bodyPr lIns="0" tIns="0" rIns="0" bIns="0" rtlCol="0" anchor="t">
            <a:spAutoFit/>
          </a:bodyPr>
          <a:lstStyle/>
          <a:p>
            <a:pPr algn="ctr">
              <a:lnSpc>
                <a:spcPts val="2333"/>
              </a:lnSpc>
              <a:spcBef>
                <a:spcPct val="0"/>
              </a:spcBef>
            </a:pPr>
            <a:r>
              <a:rPr lang="en-US" sz="1667">
                <a:solidFill>
                  <a:srgbClr val="4D4D4D"/>
                </a:solidFill>
                <a:latin typeface="Inter"/>
                <a:ea typeface="Inter"/>
                <a:cs typeface="Inter"/>
                <a:sym typeface="Inter"/>
              </a:rPr>
              <a:t>01</a:t>
            </a:r>
          </a:p>
        </p:txBody>
      </p:sp>
      <p:sp>
        <p:nvSpPr>
          <p:cNvPr id="51" name="TextBox 51"/>
          <p:cNvSpPr txBox="1"/>
          <p:nvPr/>
        </p:nvSpPr>
        <p:spPr>
          <a:xfrm>
            <a:off x="3354253" y="5073969"/>
            <a:ext cx="345366" cy="269882"/>
          </a:xfrm>
          <a:prstGeom prst="rect">
            <a:avLst/>
          </a:prstGeom>
        </p:spPr>
        <p:txBody>
          <a:bodyPr lIns="0" tIns="0" rIns="0" bIns="0" rtlCol="0" anchor="t">
            <a:spAutoFit/>
          </a:bodyPr>
          <a:lstStyle/>
          <a:p>
            <a:pPr algn="ctr">
              <a:lnSpc>
                <a:spcPts val="2333"/>
              </a:lnSpc>
              <a:spcBef>
                <a:spcPct val="0"/>
              </a:spcBef>
            </a:pPr>
            <a:r>
              <a:rPr lang="en-US" sz="1667">
                <a:solidFill>
                  <a:srgbClr val="4D4D4D"/>
                </a:solidFill>
                <a:latin typeface="Inter"/>
                <a:ea typeface="Inter"/>
                <a:cs typeface="Inter"/>
                <a:sym typeface="Inter"/>
              </a:rPr>
              <a:t>02</a:t>
            </a:r>
          </a:p>
        </p:txBody>
      </p:sp>
      <p:sp>
        <p:nvSpPr>
          <p:cNvPr id="52" name="TextBox 52"/>
          <p:cNvSpPr txBox="1"/>
          <p:nvPr/>
        </p:nvSpPr>
        <p:spPr>
          <a:xfrm>
            <a:off x="6785337" y="5073969"/>
            <a:ext cx="345366" cy="269882"/>
          </a:xfrm>
          <a:prstGeom prst="rect">
            <a:avLst/>
          </a:prstGeom>
        </p:spPr>
        <p:txBody>
          <a:bodyPr lIns="0" tIns="0" rIns="0" bIns="0" rtlCol="0" anchor="t">
            <a:spAutoFit/>
          </a:bodyPr>
          <a:lstStyle/>
          <a:p>
            <a:pPr algn="ctr">
              <a:lnSpc>
                <a:spcPts val="2333"/>
              </a:lnSpc>
              <a:spcBef>
                <a:spcPct val="0"/>
              </a:spcBef>
            </a:pPr>
            <a:r>
              <a:rPr lang="en-US" sz="1667">
                <a:solidFill>
                  <a:srgbClr val="4D4D4D"/>
                </a:solidFill>
                <a:latin typeface="Inter"/>
                <a:ea typeface="Inter"/>
                <a:cs typeface="Inter"/>
                <a:sym typeface="Inter"/>
              </a:rPr>
              <a:t>04</a:t>
            </a:r>
          </a:p>
        </p:txBody>
      </p:sp>
      <p:sp>
        <p:nvSpPr>
          <p:cNvPr id="53" name="TextBox 53"/>
          <p:cNvSpPr txBox="1"/>
          <p:nvPr/>
        </p:nvSpPr>
        <p:spPr>
          <a:xfrm>
            <a:off x="2560760" y="1538556"/>
            <a:ext cx="1944465" cy="1505027"/>
          </a:xfrm>
          <a:prstGeom prst="rect">
            <a:avLst/>
          </a:prstGeom>
        </p:spPr>
        <p:txBody>
          <a:bodyPr lIns="0" tIns="0" rIns="0" bIns="0" rtlCol="0" anchor="t">
            <a:spAutoFit/>
          </a:bodyPr>
          <a:lstStyle/>
          <a:p>
            <a:pPr algn="ctr">
              <a:lnSpc>
                <a:spcPts val="1719"/>
              </a:lnSpc>
            </a:pPr>
            <a:r>
              <a:rPr lang="en-US" sz="1146" dirty="0">
                <a:solidFill>
                  <a:srgbClr val="4D4D4D"/>
                </a:solidFill>
                <a:latin typeface="Inter"/>
                <a:ea typeface="Inter"/>
                <a:cs typeface="Inter"/>
                <a:sym typeface="Inter"/>
              </a:rPr>
              <a:t>You have been studying and revising hard and now is the time to demonstrate your progress. These predicted grades will go to your prospective colleges and 6th Forms.</a:t>
            </a:r>
          </a:p>
        </p:txBody>
      </p:sp>
      <p:sp>
        <p:nvSpPr>
          <p:cNvPr id="54" name="TextBox 54"/>
          <p:cNvSpPr txBox="1"/>
          <p:nvPr/>
        </p:nvSpPr>
        <p:spPr>
          <a:xfrm>
            <a:off x="2643898" y="1240342"/>
            <a:ext cx="1766077" cy="269882"/>
          </a:xfrm>
          <a:prstGeom prst="rect">
            <a:avLst/>
          </a:prstGeom>
        </p:spPr>
        <p:txBody>
          <a:bodyPr lIns="0" tIns="0" rIns="0" bIns="0" rtlCol="0" anchor="t">
            <a:spAutoFit/>
          </a:bodyPr>
          <a:lstStyle/>
          <a:p>
            <a:pPr algn="ctr">
              <a:lnSpc>
                <a:spcPts val="2333"/>
              </a:lnSpc>
              <a:spcBef>
                <a:spcPct val="0"/>
              </a:spcBef>
            </a:pPr>
            <a:r>
              <a:rPr lang="en-US" sz="1667" b="1" dirty="0">
                <a:solidFill>
                  <a:srgbClr val="000000"/>
                </a:solidFill>
                <a:latin typeface="Inter"/>
                <a:ea typeface="Inter"/>
                <a:cs typeface="Inter"/>
                <a:sym typeface="Inter"/>
              </a:rPr>
              <a:t>November PPEs</a:t>
            </a:r>
          </a:p>
        </p:txBody>
      </p:sp>
      <p:sp>
        <p:nvSpPr>
          <p:cNvPr id="55" name="TextBox 55"/>
          <p:cNvSpPr txBox="1"/>
          <p:nvPr/>
        </p:nvSpPr>
        <p:spPr>
          <a:xfrm>
            <a:off x="5972768" y="1620149"/>
            <a:ext cx="1994017" cy="1505027"/>
          </a:xfrm>
          <a:prstGeom prst="rect">
            <a:avLst/>
          </a:prstGeom>
        </p:spPr>
        <p:txBody>
          <a:bodyPr lIns="0" tIns="0" rIns="0" bIns="0" rtlCol="0" anchor="t">
            <a:spAutoFit/>
          </a:bodyPr>
          <a:lstStyle/>
          <a:p>
            <a:pPr algn="ctr">
              <a:lnSpc>
                <a:spcPts val="1719"/>
              </a:lnSpc>
            </a:pPr>
            <a:r>
              <a:rPr lang="en-US" sz="1146">
                <a:solidFill>
                  <a:srgbClr val="4D4D4D"/>
                </a:solidFill>
                <a:latin typeface="Inter"/>
                <a:ea typeface="Inter"/>
                <a:cs typeface="Inter"/>
                <a:sym typeface="Inter"/>
              </a:rPr>
              <a:t>You are ready for the final ‘dress-rehearsal’ before the real thing. A chance to fine tune your knowledge, skills and understanding and check how your progress is developing.</a:t>
            </a:r>
          </a:p>
        </p:txBody>
      </p:sp>
      <p:sp>
        <p:nvSpPr>
          <p:cNvPr id="56" name="TextBox 56"/>
          <p:cNvSpPr txBox="1"/>
          <p:nvPr/>
        </p:nvSpPr>
        <p:spPr>
          <a:xfrm>
            <a:off x="6032750" y="1177911"/>
            <a:ext cx="1766077" cy="269882"/>
          </a:xfrm>
          <a:prstGeom prst="rect">
            <a:avLst/>
          </a:prstGeom>
        </p:spPr>
        <p:txBody>
          <a:bodyPr lIns="0" tIns="0" rIns="0" bIns="0" rtlCol="0" anchor="t">
            <a:spAutoFit/>
          </a:bodyPr>
          <a:lstStyle/>
          <a:p>
            <a:pPr algn="ctr">
              <a:lnSpc>
                <a:spcPts val="2333"/>
              </a:lnSpc>
              <a:spcBef>
                <a:spcPct val="0"/>
              </a:spcBef>
            </a:pPr>
            <a:r>
              <a:rPr lang="en-US" sz="1667" b="1" dirty="0">
                <a:solidFill>
                  <a:srgbClr val="000000"/>
                </a:solidFill>
                <a:latin typeface="Inter"/>
                <a:ea typeface="Inter"/>
                <a:cs typeface="Inter"/>
                <a:sym typeface="Inter"/>
              </a:rPr>
              <a:t>March PPEs</a:t>
            </a:r>
          </a:p>
        </p:txBody>
      </p:sp>
      <p:sp>
        <p:nvSpPr>
          <p:cNvPr id="57" name="TextBox 57"/>
          <p:cNvSpPr txBox="1"/>
          <p:nvPr/>
        </p:nvSpPr>
        <p:spPr>
          <a:xfrm>
            <a:off x="4359440" y="4415448"/>
            <a:ext cx="1766077" cy="564835"/>
          </a:xfrm>
          <a:prstGeom prst="rect">
            <a:avLst/>
          </a:prstGeom>
        </p:spPr>
        <p:txBody>
          <a:bodyPr lIns="0" tIns="0" rIns="0" bIns="0" rtlCol="0" anchor="t">
            <a:spAutoFit/>
          </a:bodyPr>
          <a:lstStyle/>
          <a:p>
            <a:pPr algn="ctr">
              <a:lnSpc>
                <a:spcPts val="2333"/>
              </a:lnSpc>
              <a:spcBef>
                <a:spcPct val="0"/>
              </a:spcBef>
            </a:pPr>
            <a:r>
              <a:rPr lang="en-US" sz="1667" b="1" dirty="0">
                <a:solidFill>
                  <a:srgbClr val="000000"/>
                </a:solidFill>
                <a:latin typeface="Inter"/>
                <a:ea typeface="Inter"/>
                <a:cs typeface="Inter"/>
                <a:sym typeface="Inter"/>
              </a:rPr>
              <a:t>Post - 16 Applications</a:t>
            </a:r>
          </a:p>
        </p:txBody>
      </p:sp>
      <p:sp>
        <p:nvSpPr>
          <p:cNvPr id="58" name="TextBox 58"/>
          <p:cNvSpPr txBox="1"/>
          <p:nvPr/>
        </p:nvSpPr>
        <p:spPr>
          <a:xfrm>
            <a:off x="7667330" y="5210599"/>
            <a:ext cx="2060908" cy="1287019"/>
          </a:xfrm>
          <a:prstGeom prst="rect">
            <a:avLst/>
          </a:prstGeom>
        </p:spPr>
        <p:txBody>
          <a:bodyPr lIns="0" tIns="0" rIns="0" bIns="0" rtlCol="0" anchor="t">
            <a:spAutoFit/>
          </a:bodyPr>
          <a:lstStyle/>
          <a:p>
            <a:pPr algn="ctr">
              <a:lnSpc>
                <a:spcPts val="1719"/>
              </a:lnSpc>
            </a:pPr>
            <a:r>
              <a:rPr lang="en-US" sz="1146">
                <a:solidFill>
                  <a:srgbClr val="4D4D4D"/>
                </a:solidFill>
                <a:latin typeface="Inter"/>
                <a:ea typeface="Inter"/>
                <a:cs typeface="Inter"/>
                <a:sym typeface="Inter"/>
              </a:rPr>
              <a:t>In May and June it is time for the big event, your final GCSE exams! You have been working towards these during your 5 years at Deptford Green, make it count!</a:t>
            </a:r>
          </a:p>
        </p:txBody>
      </p:sp>
      <p:sp>
        <p:nvSpPr>
          <p:cNvPr id="59" name="TextBox 59"/>
          <p:cNvSpPr txBox="1"/>
          <p:nvPr/>
        </p:nvSpPr>
        <p:spPr>
          <a:xfrm>
            <a:off x="7790523" y="4890983"/>
            <a:ext cx="1766077" cy="269882"/>
          </a:xfrm>
          <a:prstGeom prst="rect">
            <a:avLst/>
          </a:prstGeom>
        </p:spPr>
        <p:txBody>
          <a:bodyPr lIns="0" tIns="0" rIns="0" bIns="0" rtlCol="0" anchor="t">
            <a:spAutoFit/>
          </a:bodyPr>
          <a:lstStyle/>
          <a:p>
            <a:pPr algn="ctr">
              <a:lnSpc>
                <a:spcPts val="2333"/>
              </a:lnSpc>
              <a:spcBef>
                <a:spcPct val="0"/>
              </a:spcBef>
            </a:pPr>
            <a:r>
              <a:rPr lang="en-US" sz="1667" b="1" dirty="0">
                <a:solidFill>
                  <a:srgbClr val="000000"/>
                </a:solidFill>
                <a:latin typeface="Inter"/>
                <a:ea typeface="Inter"/>
                <a:cs typeface="Inter"/>
                <a:sym typeface="Inter"/>
              </a:rPr>
              <a:t>GCSE Exams</a:t>
            </a:r>
          </a:p>
        </p:txBody>
      </p:sp>
      <p:sp>
        <p:nvSpPr>
          <p:cNvPr id="60" name="TextBox 60"/>
          <p:cNvSpPr txBox="1"/>
          <p:nvPr/>
        </p:nvSpPr>
        <p:spPr>
          <a:xfrm>
            <a:off x="9354010" y="1538556"/>
            <a:ext cx="2070186" cy="1287019"/>
          </a:xfrm>
          <a:prstGeom prst="rect">
            <a:avLst/>
          </a:prstGeom>
        </p:spPr>
        <p:txBody>
          <a:bodyPr lIns="0" tIns="0" rIns="0" bIns="0" rtlCol="0" anchor="t">
            <a:spAutoFit/>
          </a:bodyPr>
          <a:lstStyle/>
          <a:p>
            <a:pPr algn="ctr">
              <a:lnSpc>
                <a:spcPts val="1719"/>
              </a:lnSpc>
            </a:pPr>
            <a:r>
              <a:rPr lang="en-US" sz="1146">
                <a:solidFill>
                  <a:srgbClr val="4D4D4D"/>
                </a:solidFill>
                <a:latin typeface="Inter"/>
                <a:ea typeface="Inter"/>
                <a:cs typeface="Inter"/>
                <a:sym typeface="Inter"/>
              </a:rPr>
              <a:t>In August, you will come in to school to collect your results. It should be an GREAT day to celebrate your achievements and to see your hard work paying off. </a:t>
            </a:r>
          </a:p>
        </p:txBody>
      </p:sp>
      <p:sp>
        <p:nvSpPr>
          <p:cNvPr id="61" name="TextBox 61"/>
          <p:cNvSpPr txBox="1"/>
          <p:nvPr/>
        </p:nvSpPr>
        <p:spPr>
          <a:xfrm>
            <a:off x="9499132" y="1177911"/>
            <a:ext cx="1766077" cy="269882"/>
          </a:xfrm>
          <a:prstGeom prst="rect">
            <a:avLst/>
          </a:prstGeom>
        </p:spPr>
        <p:txBody>
          <a:bodyPr lIns="0" tIns="0" rIns="0" bIns="0" rtlCol="0" anchor="t">
            <a:spAutoFit/>
          </a:bodyPr>
          <a:lstStyle/>
          <a:p>
            <a:pPr algn="ctr">
              <a:lnSpc>
                <a:spcPts val="2333"/>
              </a:lnSpc>
              <a:spcBef>
                <a:spcPct val="0"/>
              </a:spcBef>
            </a:pPr>
            <a:r>
              <a:rPr lang="en-US" sz="1667" b="1" dirty="0">
                <a:solidFill>
                  <a:srgbClr val="000000"/>
                </a:solidFill>
                <a:latin typeface="Inter"/>
                <a:ea typeface="Inter"/>
                <a:cs typeface="Inter"/>
                <a:sym typeface="Inter"/>
              </a:rPr>
              <a:t>Results Day</a:t>
            </a:r>
          </a:p>
        </p:txBody>
      </p:sp>
      <p:sp>
        <p:nvSpPr>
          <p:cNvPr id="62" name="TextBox 62"/>
          <p:cNvSpPr txBox="1"/>
          <p:nvPr/>
        </p:nvSpPr>
        <p:spPr>
          <a:xfrm>
            <a:off x="5069795" y="2347606"/>
            <a:ext cx="345366" cy="269882"/>
          </a:xfrm>
          <a:prstGeom prst="rect">
            <a:avLst/>
          </a:prstGeom>
        </p:spPr>
        <p:txBody>
          <a:bodyPr lIns="0" tIns="0" rIns="0" bIns="0" rtlCol="0" anchor="t">
            <a:spAutoFit/>
          </a:bodyPr>
          <a:lstStyle/>
          <a:p>
            <a:pPr algn="ctr">
              <a:lnSpc>
                <a:spcPts val="2333"/>
              </a:lnSpc>
              <a:spcBef>
                <a:spcPct val="0"/>
              </a:spcBef>
            </a:pPr>
            <a:r>
              <a:rPr lang="en-US" sz="1667">
                <a:solidFill>
                  <a:srgbClr val="4D4D4D"/>
                </a:solidFill>
                <a:latin typeface="Inter"/>
                <a:ea typeface="Inter"/>
                <a:cs typeface="Inter"/>
                <a:sym typeface="Inter"/>
              </a:rPr>
              <a:t>03</a:t>
            </a:r>
          </a:p>
        </p:txBody>
      </p:sp>
      <p:sp>
        <p:nvSpPr>
          <p:cNvPr id="63" name="TextBox 63"/>
          <p:cNvSpPr txBox="1"/>
          <p:nvPr/>
        </p:nvSpPr>
        <p:spPr>
          <a:xfrm>
            <a:off x="8500878" y="2347606"/>
            <a:ext cx="345366" cy="269882"/>
          </a:xfrm>
          <a:prstGeom prst="rect">
            <a:avLst/>
          </a:prstGeom>
        </p:spPr>
        <p:txBody>
          <a:bodyPr lIns="0" tIns="0" rIns="0" bIns="0" rtlCol="0" anchor="t">
            <a:spAutoFit/>
          </a:bodyPr>
          <a:lstStyle/>
          <a:p>
            <a:pPr algn="ctr">
              <a:lnSpc>
                <a:spcPts val="2333"/>
              </a:lnSpc>
              <a:spcBef>
                <a:spcPct val="0"/>
              </a:spcBef>
            </a:pPr>
            <a:r>
              <a:rPr lang="en-US" sz="1667">
                <a:solidFill>
                  <a:srgbClr val="4D4D4D"/>
                </a:solidFill>
                <a:latin typeface="Inter"/>
                <a:ea typeface="Inter"/>
                <a:cs typeface="Inter"/>
                <a:sym typeface="Inter"/>
              </a:rPr>
              <a:t>05</a:t>
            </a:r>
          </a:p>
        </p:txBody>
      </p:sp>
      <p:sp>
        <p:nvSpPr>
          <p:cNvPr id="64" name="TextBox 64"/>
          <p:cNvSpPr txBox="1"/>
          <p:nvPr/>
        </p:nvSpPr>
        <p:spPr>
          <a:xfrm>
            <a:off x="10216420" y="5073969"/>
            <a:ext cx="345366" cy="269882"/>
          </a:xfrm>
          <a:prstGeom prst="rect">
            <a:avLst/>
          </a:prstGeom>
        </p:spPr>
        <p:txBody>
          <a:bodyPr lIns="0" tIns="0" rIns="0" bIns="0" rtlCol="0" anchor="t">
            <a:spAutoFit/>
          </a:bodyPr>
          <a:lstStyle/>
          <a:p>
            <a:pPr algn="ctr">
              <a:lnSpc>
                <a:spcPts val="2333"/>
              </a:lnSpc>
              <a:spcBef>
                <a:spcPct val="0"/>
              </a:spcBef>
            </a:pPr>
            <a:r>
              <a:rPr lang="en-US" sz="1667">
                <a:solidFill>
                  <a:srgbClr val="4D4D4D"/>
                </a:solidFill>
                <a:latin typeface="Inter"/>
                <a:ea typeface="Inter"/>
                <a:cs typeface="Inter"/>
                <a:sym typeface="Inter"/>
              </a:rPr>
              <a:t>06</a:t>
            </a:r>
          </a:p>
        </p:txBody>
      </p:sp>
      <p:sp>
        <p:nvSpPr>
          <p:cNvPr id="65" name="Freeform 65"/>
          <p:cNvSpPr/>
          <p:nvPr/>
        </p:nvSpPr>
        <p:spPr>
          <a:xfrm>
            <a:off x="10791133" y="6633648"/>
            <a:ext cx="715067" cy="224352"/>
          </a:xfrm>
          <a:custGeom>
            <a:avLst/>
            <a:gdLst/>
            <a:ahLst/>
            <a:cxnLst/>
            <a:rect l="l" t="t" r="r" b="b"/>
            <a:pathLst>
              <a:path w="1072600" h="336528">
                <a:moveTo>
                  <a:pt x="0" y="0"/>
                </a:moveTo>
                <a:lnTo>
                  <a:pt x="1072600" y="0"/>
                </a:lnTo>
                <a:lnTo>
                  <a:pt x="1072600" y="336528"/>
                </a:lnTo>
                <a:lnTo>
                  <a:pt x="0" y="336528"/>
                </a:lnTo>
                <a:lnTo>
                  <a:pt x="0" y="0"/>
                </a:lnTo>
                <a:close/>
              </a:path>
            </a:pathLst>
          </a:custGeom>
          <a:blipFill>
            <a:blip r:embed="rId38">
              <a:extLst>
                <a:ext uri="{96DAC541-7B7A-43D3-8B79-37D633B846F1}">
                  <asvg:svgBlip xmlns:asvg="http://schemas.microsoft.com/office/drawing/2016/SVG/main" r:embed="rId39"/>
                </a:ext>
              </a:extLst>
            </a:blip>
            <a:stretch>
              <a:fillRect/>
            </a:stretch>
          </a:blipFill>
        </p:spPr>
        <p:txBody>
          <a:bodyPr/>
          <a:lstStyle/>
          <a:p>
            <a:endParaRPr lang="en-GB" sz="1200"/>
          </a:p>
        </p:txBody>
      </p:sp>
      <p:sp>
        <p:nvSpPr>
          <p:cNvPr id="66" name="Freeform 66"/>
          <p:cNvSpPr/>
          <p:nvPr/>
        </p:nvSpPr>
        <p:spPr>
          <a:xfrm flipV="1">
            <a:off x="11525732" y="6453783"/>
            <a:ext cx="1100321" cy="972409"/>
          </a:xfrm>
          <a:custGeom>
            <a:avLst/>
            <a:gdLst/>
            <a:ahLst/>
            <a:cxnLst/>
            <a:rect l="l" t="t" r="r" b="b"/>
            <a:pathLst>
              <a:path w="1650481" h="1458613">
                <a:moveTo>
                  <a:pt x="0" y="1458612"/>
                </a:moveTo>
                <a:lnTo>
                  <a:pt x="1650481" y="1458612"/>
                </a:lnTo>
                <a:lnTo>
                  <a:pt x="1650481" y="0"/>
                </a:lnTo>
                <a:lnTo>
                  <a:pt x="0" y="0"/>
                </a:lnTo>
                <a:lnTo>
                  <a:pt x="0" y="1458612"/>
                </a:lnTo>
                <a:close/>
              </a:path>
            </a:pathLst>
          </a:custGeom>
          <a:blipFill>
            <a:blip r:embed="rId40">
              <a:extLst>
                <a:ext uri="{96DAC541-7B7A-43D3-8B79-37D633B846F1}">
                  <asvg:svgBlip xmlns:asvg="http://schemas.microsoft.com/office/drawing/2016/SVG/main" r:embed="rId41"/>
                </a:ext>
              </a:extLst>
            </a:blip>
            <a:stretch>
              <a:fillRect/>
            </a:stretch>
          </a:blipFill>
          <a:ln cap="sq">
            <a:noFill/>
            <a:prstDash val="solid"/>
            <a:miter/>
          </a:ln>
        </p:spPr>
        <p:txBody>
          <a:bodyPr/>
          <a:lstStyle/>
          <a:p>
            <a:endParaRPr lang="en-GB" sz="12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D1DBFFB-FA9C-BD65-F566-0A5B7FA17641}"/>
              </a:ext>
            </a:extLst>
          </p:cNvPr>
          <p:cNvPicPr>
            <a:picLocks noChangeAspect="1"/>
          </p:cNvPicPr>
          <p:nvPr/>
        </p:nvPicPr>
        <p:blipFill>
          <a:blip r:embed="rId2"/>
          <a:stretch>
            <a:fillRect/>
          </a:stretch>
        </p:blipFill>
        <p:spPr>
          <a:xfrm>
            <a:off x="1467382" y="732570"/>
            <a:ext cx="9011908" cy="6125430"/>
          </a:xfrm>
          <a:prstGeom prst="rect">
            <a:avLst/>
          </a:prstGeom>
        </p:spPr>
      </p:pic>
      <p:sp>
        <p:nvSpPr>
          <p:cNvPr id="6" name="Rectangle 5">
            <a:extLst>
              <a:ext uri="{FF2B5EF4-FFF2-40B4-BE49-F238E27FC236}">
                <a16:creationId xmlns:a16="http://schemas.microsoft.com/office/drawing/2014/main" id="{FD0AC652-520E-3CD4-2204-9158179D91F8}"/>
              </a:ext>
            </a:extLst>
          </p:cNvPr>
          <p:cNvSpPr/>
          <p:nvPr/>
        </p:nvSpPr>
        <p:spPr>
          <a:xfrm>
            <a:off x="0" y="0"/>
            <a:ext cx="12192000" cy="73257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5400" b="1" dirty="0"/>
              <a:t>PPE TIMETABLE - NOVEMBER</a:t>
            </a:r>
          </a:p>
        </p:txBody>
      </p:sp>
    </p:spTree>
    <p:extLst>
      <p:ext uri="{BB962C8B-B14F-4D97-AF65-F5344CB8AC3E}">
        <p14:creationId xmlns:p14="http://schemas.microsoft.com/office/powerpoint/2010/main" val="21190681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796E453-0D3B-B288-B333-35AD8585F8F0}"/>
              </a:ext>
            </a:extLst>
          </p:cNvPr>
          <p:cNvSpPr/>
          <p:nvPr/>
        </p:nvSpPr>
        <p:spPr>
          <a:xfrm>
            <a:off x="0" y="0"/>
            <a:ext cx="12192000" cy="73257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5400" b="1" dirty="0"/>
              <a:t>EXAM BOARDS</a:t>
            </a:r>
          </a:p>
        </p:txBody>
      </p:sp>
      <p:graphicFrame>
        <p:nvGraphicFramePr>
          <p:cNvPr id="5" name="Table 4">
            <a:extLst>
              <a:ext uri="{FF2B5EF4-FFF2-40B4-BE49-F238E27FC236}">
                <a16:creationId xmlns:a16="http://schemas.microsoft.com/office/drawing/2014/main" id="{ED731AE2-F8FC-E3AC-E799-94258C84FAA5}"/>
              </a:ext>
            </a:extLst>
          </p:cNvPr>
          <p:cNvGraphicFramePr>
            <a:graphicFrameLocks noGrp="1"/>
          </p:cNvGraphicFramePr>
          <p:nvPr>
            <p:extLst>
              <p:ext uri="{D42A27DB-BD31-4B8C-83A1-F6EECF244321}">
                <p14:modId xmlns:p14="http://schemas.microsoft.com/office/powerpoint/2010/main" val="3438505241"/>
              </p:ext>
            </p:extLst>
          </p:nvPr>
        </p:nvGraphicFramePr>
        <p:xfrm>
          <a:off x="3891776" y="1393902"/>
          <a:ext cx="8141089" cy="4661208"/>
        </p:xfrm>
        <a:graphic>
          <a:graphicData uri="http://schemas.openxmlformats.org/drawingml/2006/table">
            <a:tbl>
              <a:tblPr firstRow="1" bandRow="1">
                <a:tableStyleId>{5C22544A-7EE6-4342-B048-85BDC9FD1C3A}</a:tableStyleId>
              </a:tblPr>
              <a:tblGrid>
                <a:gridCol w="2390209">
                  <a:extLst>
                    <a:ext uri="{9D8B030D-6E8A-4147-A177-3AD203B41FA5}">
                      <a16:colId xmlns:a16="http://schemas.microsoft.com/office/drawing/2014/main" val="3094091377"/>
                    </a:ext>
                  </a:extLst>
                </a:gridCol>
                <a:gridCol w="5750880">
                  <a:extLst>
                    <a:ext uri="{9D8B030D-6E8A-4147-A177-3AD203B41FA5}">
                      <a16:colId xmlns:a16="http://schemas.microsoft.com/office/drawing/2014/main" val="541232757"/>
                    </a:ext>
                  </a:extLst>
                </a:gridCol>
              </a:tblGrid>
              <a:tr h="551488">
                <a:tc gridSpan="2">
                  <a:txBody>
                    <a:bodyPr/>
                    <a:lstStyle/>
                    <a:p>
                      <a:pPr algn="ctr"/>
                      <a:r>
                        <a:rPr lang="en-US" dirty="0"/>
                        <a:t>EXAM BOARD INFORMATION</a:t>
                      </a:r>
                      <a:endParaRPr lang="en-GB" dirty="0"/>
                    </a:p>
                  </a:txBody>
                  <a:tcPr>
                    <a:lnB w="12700" cap="flat" cmpd="sng" algn="ctr">
                      <a:solidFill>
                        <a:schemeClr val="tx1"/>
                      </a:solidFill>
                      <a:prstDash val="solid"/>
                      <a:round/>
                      <a:headEnd type="none" w="med" len="med"/>
                      <a:tailEnd type="none" w="med" len="med"/>
                    </a:lnB>
                  </a:tcPr>
                </a:tc>
                <a:tc hMerge="1">
                  <a:txBody>
                    <a:bodyPr/>
                    <a:lstStyle/>
                    <a:p>
                      <a:endParaRPr lang="en-GB" dirty="0"/>
                    </a:p>
                  </a:txBody>
                  <a:tcPr/>
                </a:tc>
                <a:extLst>
                  <a:ext uri="{0D108BD9-81ED-4DB2-BD59-A6C34878D82A}">
                    <a16:rowId xmlns:a16="http://schemas.microsoft.com/office/drawing/2014/main" val="1018686984"/>
                  </a:ext>
                </a:extLst>
              </a:tr>
              <a:tr h="551488">
                <a:tc>
                  <a:txBody>
                    <a:bodyPr/>
                    <a:lstStyle/>
                    <a:p>
                      <a:pPr algn="ctr"/>
                      <a:r>
                        <a:rPr lang="en-US" b="1" dirty="0"/>
                        <a:t>EXAM BOARD</a:t>
                      </a:r>
                      <a:endParaRPr lang="en-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b="1" dirty="0"/>
                        <a:t>SUBJECTS</a:t>
                      </a:r>
                      <a:endParaRPr lang="en-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795257607"/>
                  </a:ext>
                </a:extLst>
              </a:tr>
              <a:tr h="551488">
                <a:tc>
                  <a:txBody>
                    <a:bodyPr/>
                    <a:lstStyle/>
                    <a:p>
                      <a:pPr algn="ctr"/>
                      <a:r>
                        <a:rPr lang="en-US" b="1" dirty="0"/>
                        <a:t>AQA</a:t>
                      </a:r>
                      <a:endParaRPr lang="en-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dirty="0"/>
                        <a:t>ENGLISH, SCIENCE, GEOGRAPHY</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07984948"/>
                  </a:ext>
                </a:extLst>
              </a:tr>
              <a:tr h="951884">
                <a:tc>
                  <a:txBody>
                    <a:bodyPr/>
                    <a:lstStyle/>
                    <a:p>
                      <a:pPr algn="ctr"/>
                      <a:r>
                        <a:rPr lang="en-US" b="1" dirty="0"/>
                        <a:t>EDEXCEL (PEARSON)</a:t>
                      </a:r>
                      <a:endParaRPr lang="en-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dirty="0"/>
                        <a:t>MATHS, HISTORY, FRENCH, SPANISH,  DT, DRAMA, BUSINESS STUDIES, ART, TEXTILES, PHOTOGRAPHY</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06300421"/>
                  </a:ext>
                </a:extLst>
              </a:tr>
              <a:tr h="951884">
                <a:tc>
                  <a:txBody>
                    <a:bodyPr/>
                    <a:lstStyle/>
                    <a:p>
                      <a:pPr algn="ctr"/>
                      <a:r>
                        <a:rPr lang="en-US" b="1" dirty="0"/>
                        <a:t>OCR</a:t>
                      </a:r>
                      <a:endParaRPr lang="en-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dirty="0"/>
                        <a:t>SPORTS STUDIES, COMPUTER SCIENCE, MUSIC</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17791695"/>
                  </a:ext>
                </a:extLst>
              </a:tr>
              <a:tr h="551488">
                <a:tc>
                  <a:txBody>
                    <a:bodyPr/>
                    <a:lstStyle/>
                    <a:p>
                      <a:pPr algn="ctr"/>
                      <a:r>
                        <a:rPr lang="en-US" b="1" dirty="0"/>
                        <a:t>EDUQAS</a:t>
                      </a:r>
                      <a:endParaRPr lang="en-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dirty="0"/>
                        <a:t>SOCIOLOGY</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60252559"/>
                  </a:ext>
                </a:extLst>
              </a:tr>
              <a:tr h="551488">
                <a:tc>
                  <a:txBody>
                    <a:bodyPr/>
                    <a:lstStyle/>
                    <a:p>
                      <a:pPr algn="ctr"/>
                      <a:r>
                        <a:rPr lang="en-US" b="1" dirty="0"/>
                        <a:t>NCFE</a:t>
                      </a:r>
                      <a:endParaRPr lang="en-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dirty="0"/>
                        <a:t>FOOD &amp; COOKERY</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0928827"/>
                  </a:ext>
                </a:extLst>
              </a:tr>
            </a:tbl>
          </a:graphicData>
        </a:graphic>
      </p:graphicFrame>
      <p:sp>
        <p:nvSpPr>
          <p:cNvPr id="6" name="Content Placeholder 2">
            <a:extLst>
              <a:ext uri="{FF2B5EF4-FFF2-40B4-BE49-F238E27FC236}">
                <a16:creationId xmlns:a16="http://schemas.microsoft.com/office/drawing/2014/main" id="{BF024F99-81F6-994E-2C6F-0F60AC28F0D9}"/>
              </a:ext>
            </a:extLst>
          </p:cNvPr>
          <p:cNvSpPr txBox="1">
            <a:spLocks/>
          </p:cNvSpPr>
          <p:nvPr/>
        </p:nvSpPr>
        <p:spPr>
          <a:xfrm>
            <a:off x="261122" y="1492831"/>
            <a:ext cx="3318420" cy="470209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Content &amp; coursework can differ.</a:t>
            </a:r>
          </a:p>
          <a:p>
            <a:r>
              <a:rPr lang="en-GB" dirty="0"/>
              <a:t>Revision guides and study sites differ.</a:t>
            </a:r>
          </a:p>
          <a:p>
            <a:r>
              <a:rPr lang="en-GB" dirty="0"/>
              <a:t>Any outside tutoring should be exam board specific.</a:t>
            </a:r>
          </a:p>
          <a:p>
            <a:endParaRPr lang="en-GB" dirty="0"/>
          </a:p>
        </p:txBody>
      </p:sp>
    </p:spTree>
    <p:extLst>
      <p:ext uri="{BB962C8B-B14F-4D97-AF65-F5344CB8AC3E}">
        <p14:creationId xmlns:p14="http://schemas.microsoft.com/office/powerpoint/2010/main" val="2793006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92C79-391B-76F0-C7EB-6C341CDEF4E7}"/>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0386AEDA-58D8-56E2-9BBD-9BD8413CCBD9}"/>
              </a:ext>
            </a:extLst>
          </p:cNvPr>
          <p:cNvSpPr/>
          <p:nvPr/>
        </p:nvSpPr>
        <p:spPr>
          <a:xfrm>
            <a:off x="0" y="0"/>
            <a:ext cx="12192000" cy="73257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5400" b="1" dirty="0"/>
              <a:t>INTERVENTION SCHEDULE</a:t>
            </a:r>
          </a:p>
        </p:txBody>
      </p:sp>
      <p:graphicFrame>
        <p:nvGraphicFramePr>
          <p:cNvPr id="2" name="Table 1">
            <a:extLst>
              <a:ext uri="{FF2B5EF4-FFF2-40B4-BE49-F238E27FC236}">
                <a16:creationId xmlns:a16="http://schemas.microsoft.com/office/drawing/2014/main" id="{E484E916-5F61-82A1-3DA7-B4DA110E5E29}"/>
              </a:ext>
            </a:extLst>
          </p:cNvPr>
          <p:cNvGraphicFramePr>
            <a:graphicFrameLocks noGrp="1"/>
          </p:cNvGraphicFramePr>
          <p:nvPr>
            <p:extLst>
              <p:ext uri="{D42A27DB-BD31-4B8C-83A1-F6EECF244321}">
                <p14:modId xmlns:p14="http://schemas.microsoft.com/office/powerpoint/2010/main" val="3537227978"/>
              </p:ext>
            </p:extLst>
          </p:nvPr>
        </p:nvGraphicFramePr>
        <p:xfrm>
          <a:off x="5282707" y="3869123"/>
          <a:ext cx="6457955" cy="1747520"/>
        </p:xfrm>
        <a:graphic>
          <a:graphicData uri="http://schemas.openxmlformats.org/drawingml/2006/table">
            <a:tbl>
              <a:tblPr firstRow="1" bandRow="1">
                <a:tableStyleId>{5C22544A-7EE6-4342-B048-85BDC9FD1C3A}</a:tableStyleId>
              </a:tblPr>
              <a:tblGrid>
                <a:gridCol w="1291591">
                  <a:extLst>
                    <a:ext uri="{9D8B030D-6E8A-4147-A177-3AD203B41FA5}">
                      <a16:colId xmlns:a16="http://schemas.microsoft.com/office/drawing/2014/main" val="1745787104"/>
                    </a:ext>
                  </a:extLst>
                </a:gridCol>
                <a:gridCol w="1291591">
                  <a:extLst>
                    <a:ext uri="{9D8B030D-6E8A-4147-A177-3AD203B41FA5}">
                      <a16:colId xmlns:a16="http://schemas.microsoft.com/office/drawing/2014/main" val="900165134"/>
                    </a:ext>
                  </a:extLst>
                </a:gridCol>
                <a:gridCol w="1291591">
                  <a:extLst>
                    <a:ext uri="{9D8B030D-6E8A-4147-A177-3AD203B41FA5}">
                      <a16:colId xmlns:a16="http://schemas.microsoft.com/office/drawing/2014/main" val="4228825812"/>
                    </a:ext>
                  </a:extLst>
                </a:gridCol>
                <a:gridCol w="1291591">
                  <a:extLst>
                    <a:ext uri="{9D8B030D-6E8A-4147-A177-3AD203B41FA5}">
                      <a16:colId xmlns:a16="http://schemas.microsoft.com/office/drawing/2014/main" val="4282727922"/>
                    </a:ext>
                  </a:extLst>
                </a:gridCol>
                <a:gridCol w="1291591">
                  <a:extLst>
                    <a:ext uri="{9D8B030D-6E8A-4147-A177-3AD203B41FA5}">
                      <a16:colId xmlns:a16="http://schemas.microsoft.com/office/drawing/2014/main" val="3917419370"/>
                    </a:ext>
                  </a:extLst>
                </a:gridCol>
              </a:tblGrid>
              <a:tr h="370840">
                <a:tc gridSpan="5">
                  <a:txBody>
                    <a:bodyPr/>
                    <a:lstStyle/>
                    <a:p>
                      <a:pPr algn="ctr"/>
                      <a:r>
                        <a:rPr lang="en-US" dirty="0"/>
                        <a:t>AFTER SCHOOL INTERVENTION SCHEDULE AUTUMN 1</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103253129"/>
                  </a:ext>
                </a:extLst>
              </a:tr>
              <a:tr h="370840">
                <a:tc>
                  <a:txBody>
                    <a:bodyPr/>
                    <a:lstStyle/>
                    <a:p>
                      <a:pPr algn="ctr"/>
                      <a:r>
                        <a:rPr lang="en-US" sz="1200" b="1" dirty="0"/>
                        <a:t>MONDAY</a:t>
                      </a:r>
                      <a:endParaRPr lang="en-GB"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b="1" dirty="0"/>
                        <a:t>TUESDAY</a:t>
                      </a:r>
                      <a:endParaRPr lang="en-GB"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b="1" dirty="0"/>
                        <a:t>WEDNESDAY</a:t>
                      </a:r>
                      <a:endParaRPr lang="en-GB"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b="1" dirty="0"/>
                        <a:t>THURSDAY</a:t>
                      </a:r>
                      <a:endParaRPr lang="en-GB"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b="1" dirty="0"/>
                        <a:t>FRIDAY</a:t>
                      </a:r>
                      <a:endParaRPr lang="en-GB"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91730817"/>
                  </a:ext>
                </a:extLst>
              </a:tr>
              <a:tr h="370840">
                <a:tc>
                  <a:txBody>
                    <a:bodyPr/>
                    <a:lstStyle/>
                    <a:p>
                      <a:pPr algn="ctr"/>
                      <a:r>
                        <a:rPr lang="en-US" sz="1200" dirty="0"/>
                        <a:t>SCIENCE</a:t>
                      </a:r>
                      <a:endParaRPr lang="en-GB"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dirty="0"/>
                        <a:t>ENGLISH</a:t>
                      </a:r>
                    </a:p>
                    <a:p>
                      <a:pPr algn="ctr"/>
                      <a:r>
                        <a:rPr lang="en-US" sz="1200" dirty="0"/>
                        <a:t>HISTORY</a:t>
                      </a:r>
                    </a:p>
                    <a:p>
                      <a:pPr algn="ctr"/>
                      <a:r>
                        <a:rPr lang="en-US" sz="1200" dirty="0"/>
                        <a:t>GEOGRAPHY</a:t>
                      </a:r>
                    </a:p>
                    <a:p>
                      <a:pPr algn="ctr"/>
                      <a:r>
                        <a:rPr lang="en-US" sz="1200" dirty="0"/>
                        <a:t>DT</a:t>
                      </a:r>
                      <a:endParaRPr lang="en-GB"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dirty="0"/>
                        <a:t>ART</a:t>
                      </a:r>
                    </a:p>
                    <a:p>
                      <a:pPr algn="ctr"/>
                      <a:r>
                        <a:rPr lang="en-US" sz="1200" dirty="0"/>
                        <a:t>MATHS TUTITION</a:t>
                      </a:r>
                      <a:endParaRPr lang="en-GB"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dirty="0"/>
                        <a:t>MATHS</a:t>
                      </a:r>
                      <a:endParaRPr lang="en-GB"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dirty="0"/>
                        <a:t>SOCIOLOGY</a:t>
                      </a:r>
                    </a:p>
                    <a:p>
                      <a:pPr algn="ctr"/>
                      <a:r>
                        <a:rPr lang="en-US" sz="1200" dirty="0"/>
                        <a:t>TEXTILES</a:t>
                      </a:r>
                    </a:p>
                    <a:p>
                      <a:pPr algn="ctr"/>
                      <a:r>
                        <a:rPr lang="en-US" sz="1200" dirty="0"/>
                        <a:t>PHOTOGRAPHY</a:t>
                      </a:r>
                    </a:p>
                    <a:p>
                      <a:pPr algn="ctr"/>
                      <a:r>
                        <a:rPr lang="en-US" sz="1200" dirty="0"/>
                        <a:t>SPORTS STUDIES</a:t>
                      </a:r>
                      <a:endParaRPr lang="en-GB"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21534727"/>
                  </a:ext>
                </a:extLst>
              </a:tr>
            </a:tbl>
          </a:graphicData>
        </a:graphic>
      </p:graphicFrame>
      <p:graphicFrame>
        <p:nvGraphicFramePr>
          <p:cNvPr id="3" name="Table 2">
            <a:extLst>
              <a:ext uri="{FF2B5EF4-FFF2-40B4-BE49-F238E27FC236}">
                <a16:creationId xmlns:a16="http://schemas.microsoft.com/office/drawing/2014/main" id="{DA0C821B-FF14-0518-0D5A-AF1450E48A85}"/>
              </a:ext>
            </a:extLst>
          </p:cNvPr>
          <p:cNvGraphicFramePr>
            <a:graphicFrameLocks noGrp="1"/>
          </p:cNvGraphicFramePr>
          <p:nvPr>
            <p:extLst>
              <p:ext uri="{D42A27DB-BD31-4B8C-83A1-F6EECF244321}">
                <p14:modId xmlns:p14="http://schemas.microsoft.com/office/powerpoint/2010/main" val="634675311"/>
              </p:ext>
            </p:extLst>
          </p:nvPr>
        </p:nvGraphicFramePr>
        <p:xfrm>
          <a:off x="5282706" y="1479044"/>
          <a:ext cx="6457955" cy="1381760"/>
        </p:xfrm>
        <a:graphic>
          <a:graphicData uri="http://schemas.openxmlformats.org/drawingml/2006/table">
            <a:tbl>
              <a:tblPr firstRow="1" bandRow="1">
                <a:tableStyleId>{5C22544A-7EE6-4342-B048-85BDC9FD1C3A}</a:tableStyleId>
              </a:tblPr>
              <a:tblGrid>
                <a:gridCol w="1291591">
                  <a:extLst>
                    <a:ext uri="{9D8B030D-6E8A-4147-A177-3AD203B41FA5}">
                      <a16:colId xmlns:a16="http://schemas.microsoft.com/office/drawing/2014/main" val="1745787104"/>
                    </a:ext>
                  </a:extLst>
                </a:gridCol>
                <a:gridCol w="1291591">
                  <a:extLst>
                    <a:ext uri="{9D8B030D-6E8A-4147-A177-3AD203B41FA5}">
                      <a16:colId xmlns:a16="http://schemas.microsoft.com/office/drawing/2014/main" val="900165134"/>
                    </a:ext>
                  </a:extLst>
                </a:gridCol>
                <a:gridCol w="1291591">
                  <a:extLst>
                    <a:ext uri="{9D8B030D-6E8A-4147-A177-3AD203B41FA5}">
                      <a16:colId xmlns:a16="http://schemas.microsoft.com/office/drawing/2014/main" val="4228825812"/>
                    </a:ext>
                  </a:extLst>
                </a:gridCol>
                <a:gridCol w="1291591">
                  <a:extLst>
                    <a:ext uri="{9D8B030D-6E8A-4147-A177-3AD203B41FA5}">
                      <a16:colId xmlns:a16="http://schemas.microsoft.com/office/drawing/2014/main" val="4282727922"/>
                    </a:ext>
                  </a:extLst>
                </a:gridCol>
                <a:gridCol w="1291591">
                  <a:extLst>
                    <a:ext uri="{9D8B030D-6E8A-4147-A177-3AD203B41FA5}">
                      <a16:colId xmlns:a16="http://schemas.microsoft.com/office/drawing/2014/main" val="3917419370"/>
                    </a:ext>
                  </a:extLst>
                </a:gridCol>
              </a:tblGrid>
              <a:tr h="370840">
                <a:tc gridSpan="5">
                  <a:txBody>
                    <a:bodyPr/>
                    <a:lstStyle/>
                    <a:p>
                      <a:pPr algn="ctr"/>
                      <a:r>
                        <a:rPr lang="en-US" dirty="0"/>
                        <a:t>MORNING INTERVENTION SCHEDULE AUTUMN 1</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103253129"/>
                  </a:ext>
                </a:extLst>
              </a:tr>
              <a:tr h="370840">
                <a:tc>
                  <a:txBody>
                    <a:bodyPr/>
                    <a:lstStyle/>
                    <a:p>
                      <a:pPr algn="ctr"/>
                      <a:r>
                        <a:rPr lang="en-US" sz="1200" b="1" dirty="0"/>
                        <a:t>MONDAY</a:t>
                      </a:r>
                      <a:endParaRPr lang="en-GB"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b="1" dirty="0"/>
                        <a:t>TUESDAY</a:t>
                      </a:r>
                      <a:endParaRPr lang="en-GB"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b="1" dirty="0"/>
                        <a:t>WEDNESDAY</a:t>
                      </a:r>
                      <a:endParaRPr lang="en-GB"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b="1" dirty="0"/>
                        <a:t>THURSDAY</a:t>
                      </a:r>
                      <a:endParaRPr lang="en-GB"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b="1" dirty="0"/>
                        <a:t>FRIDAY</a:t>
                      </a:r>
                      <a:endParaRPr lang="en-GB"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91730817"/>
                  </a:ext>
                </a:extLst>
              </a:tr>
              <a:tr h="370840">
                <a:tc>
                  <a:txBody>
                    <a:bodyPr/>
                    <a:lstStyle/>
                    <a:p>
                      <a:pPr algn="ctr"/>
                      <a:r>
                        <a:rPr lang="en-US" sz="1200" dirty="0"/>
                        <a:t>ASSEMBLY</a:t>
                      </a:r>
                      <a:endParaRPr lang="en-GB"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dirty="0"/>
                        <a:t>MATHS</a:t>
                      </a:r>
                    </a:p>
                    <a:p>
                      <a:pPr algn="ctr"/>
                      <a:r>
                        <a:rPr lang="en-US" sz="1200" dirty="0"/>
                        <a:t>SCIENCE</a:t>
                      </a:r>
                      <a:endParaRPr lang="en-GB"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dirty="0"/>
                        <a:t>MATHS </a:t>
                      </a:r>
                    </a:p>
                    <a:p>
                      <a:pPr algn="ctr"/>
                      <a:r>
                        <a:rPr lang="en-US" sz="1200" dirty="0"/>
                        <a:t>SCIENCE</a:t>
                      </a:r>
                    </a:p>
                    <a:p>
                      <a:pPr algn="ctr"/>
                      <a:r>
                        <a:rPr lang="en-US" sz="1200" dirty="0"/>
                        <a:t>ENGLISH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dirty="0"/>
                        <a:t>ENGLISH</a:t>
                      </a:r>
                      <a:endParaRPr lang="en-GB" sz="12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21534727"/>
                  </a:ext>
                </a:extLst>
              </a:tr>
            </a:tbl>
          </a:graphicData>
        </a:graphic>
      </p:graphicFrame>
      <p:sp>
        <p:nvSpPr>
          <p:cNvPr id="6" name="Content Placeholder 2">
            <a:extLst>
              <a:ext uri="{FF2B5EF4-FFF2-40B4-BE49-F238E27FC236}">
                <a16:creationId xmlns:a16="http://schemas.microsoft.com/office/drawing/2014/main" id="{C25CB661-1042-852D-BB3A-8D8166854694}"/>
              </a:ext>
            </a:extLst>
          </p:cNvPr>
          <p:cNvSpPr txBox="1">
            <a:spLocks/>
          </p:cNvSpPr>
          <p:nvPr/>
        </p:nvSpPr>
        <p:spPr>
          <a:xfrm>
            <a:off x="261121" y="1492831"/>
            <a:ext cx="4322029" cy="4702099"/>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600" dirty="0"/>
              <a:t>These sessions are proven to make the difference. </a:t>
            </a:r>
          </a:p>
          <a:p>
            <a:r>
              <a:rPr lang="en-GB" sz="3600" dirty="0"/>
              <a:t>Attendance is crucial.</a:t>
            </a:r>
          </a:p>
          <a:p>
            <a:r>
              <a:rPr lang="en-GB" sz="3600" dirty="0"/>
              <a:t>If you can’t attend for any reason – let us know in advance.</a:t>
            </a:r>
          </a:p>
          <a:p>
            <a:endParaRPr lang="en-GB" dirty="0"/>
          </a:p>
        </p:txBody>
      </p:sp>
    </p:spTree>
    <p:extLst>
      <p:ext uri="{BB962C8B-B14F-4D97-AF65-F5344CB8AC3E}">
        <p14:creationId xmlns:p14="http://schemas.microsoft.com/office/powerpoint/2010/main" val="8400673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0F48ED2-8E91-98B3-45A4-01723994C3EF}"/>
              </a:ext>
            </a:extLst>
          </p:cNvPr>
          <p:cNvSpPr txBox="1"/>
          <p:nvPr/>
        </p:nvSpPr>
        <p:spPr>
          <a:xfrm rot="21226265">
            <a:off x="160969" y="1358758"/>
            <a:ext cx="3938954" cy="1862048"/>
          </a:xfrm>
          <a:prstGeom prst="rect">
            <a:avLst/>
          </a:prstGeom>
          <a:solidFill>
            <a:srgbClr val="FF3399"/>
          </a:solidFill>
        </p:spPr>
        <p:txBody>
          <a:bodyPr wrap="square" rtlCol="0">
            <a:spAutoFit/>
          </a:bodyPr>
          <a:lstStyle/>
          <a:p>
            <a:r>
              <a:rPr lang="en-GB" sz="11500" b="1" dirty="0">
                <a:solidFill>
                  <a:schemeClr val="bg1"/>
                </a:solidFill>
                <a:latin typeface="Tw Cen MT" panose="020B0602020104020603" pitchFamily="34" charset="0"/>
              </a:rPr>
              <a:t>WHAT</a:t>
            </a:r>
          </a:p>
        </p:txBody>
      </p:sp>
      <p:sp>
        <p:nvSpPr>
          <p:cNvPr id="8" name="TextBox 7">
            <a:extLst>
              <a:ext uri="{FF2B5EF4-FFF2-40B4-BE49-F238E27FC236}">
                <a16:creationId xmlns:a16="http://schemas.microsoft.com/office/drawing/2014/main" id="{199161AA-7BE8-B231-2DB4-14049B430222}"/>
              </a:ext>
            </a:extLst>
          </p:cNvPr>
          <p:cNvSpPr txBox="1"/>
          <p:nvPr/>
        </p:nvSpPr>
        <p:spPr>
          <a:xfrm rot="789798">
            <a:off x="4111114" y="1472326"/>
            <a:ext cx="7783151" cy="1862048"/>
          </a:xfrm>
          <a:prstGeom prst="rect">
            <a:avLst/>
          </a:prstGeom>
          <a:solidFill>
            <a:schemeClr val="accent1">
              <a:lumMod val="75000"/>
            </a:schemeClr>
          </a:solidFill>
        </p:spPr>
        <p:txBody>
          <a:bodyPr wrap="square" rtlCol="0">
            <a:spAutoFit/>
          </a:bodyPr>
          <a:lstStyle/>
          <a:p>
            <a:r>
              <a:rPr lang="en-GB" sz="11500" b="1" dirty="0">
                <a:solidFill>
                  <a:schemeClr val="bg1"/>
                </a:solidFill>
                <a:latin typeface="Tw Cen MT" panose="020B0602020104020603" pitchFamily="34" charset="0"/>
              </a:rPr>
              <a:t>DIFFERENCE</a:t>
            </a:r>
          </a:p>
        </p:txBody>
      </p:sp>
      <p:sp>
        <p:nvSpPr>
          <p:cNvPr id="9" name="TextBox 8">
            <a:extLst>
              <a:ext uri="{FF2B5EF4-FFF2-40B4-BE49-F238E27FC236}">
                <a16:creationId xmlns:a16="http://schemas.microsoft.com/office/drawing/2014/main" id="{72619AE4-A427-3D0E-9B44-25D1DEF0445D}"/>
              </a:ext>
            </a:extLst>
          </p:cNvPr>
          <p:cNvSpPr txBox="1"/>
          <p:nvPr/>
        </p:nvSpPr>
        <p:spPr>
          <a:xfrm rot="530578">
            <a:off x="277357" y="3296492"/>
            <a:ext cx="3938954" cy="1862048"/>
          </a:xfrm>
          <a:prstGeom prst="rect">
            <a:avLst/>
          </a:prstGeom>
          <a:solidFill>
            <a:srgbClr val="FFFF00"/>
          </a:solidFill>
        </p:spPr>
        <p:txBody>
          <a:bodyPr wrap="square" rtlCol="0">
            <a:spAutoFit/>
          </a:bodyPr>
          <a:lstStyle/>
          <a:p>
            <a:r>
              <a:rPr lang="en-GB" sz="11500" b="1" dirty="0">
                <a:latin typeface="Tw Cen MT" panose="020B0602020104020603" pitchFamily="34" charset="0"/>
              </a:rPr>
              <a:t>DOES</a:t>
            </a:r>
          </a:p>
        </p:txBody>
      </p:sp>
      <p:sp>
        <p:nvSpPr>
          <p:cNvPr id="10" name="TextBox 9">
            <a:extLst>
              <a:ext uri="{FF2B5EF4-FFF2-40B4-BE49-F238E27FC236}">
                <a16:creationId xmlns:a16="http://schemas.microsoft.com/office/drawing/2014/main" id="{1A1D5FD6-4774-3C01-83FB-46BEEFB0CB19}"/>
              </a:ext>
            </a:extLst>
          </p:cNvPr>
          <p:cNvSpPr txBox="1"/>
          <p:nvPr/>
        </p:nvSpPr>
        <p:spPr>
          <a:xfrm>
            <a:off x="4189313" y="4352209"/>
            <a:ext cx="1316981" cy="1862048"/>
          </a:xfrm>
          <a:prstGeom prst="rect">
            <a:avLst/>
          </a:prstGeom>
          <a:solidFill>
            <a:srgbClr val="92D050"/>
          </a:solidFill>
        </p:spPr>
        <p:txBody>
          <a:bodyPr wrap="square" rtlCol="0">
            <a:spAutoFit/>
          </a:bodyPr>
          <a:lstStyle/>
          <a:p>
            <a:r>
              <a:rPr lang="en-GB" sz="11500" b="1" dirty="0">
                <a:latin typeface="Tw Cen MT" panose="020B0602020104020603" pitchFamily="34" charset="0"/>
              </a:rPr>
              <a:t>IT</a:t>
            </a:r>
          </a:p>
        </p:txBody>
      </p:sp>
      <p:sp>
        <p:nvSpPr>
          <p:cNvPr id="11" name="TextBox 10">
            <a:extLst>
              <a:ext uri="{FF2B5EF4-FFF2-40B4-BE49-F238E27FC236}">
                <a16:creationId xmlns:a16="http://schemas.microsoft.com/office/drawing/2014/main" id="{34C99D5C-9CEA-C020-0588-06831861DACF}"/>
              </a:ext>
            </a:extLst>
          </p:cNvPr>
          <p:cNvSpPr txBox="1"/>
          <p:nvPr/>
        </p:nvSpPr>
        <p:spPr>
          <a:xfrm rot="21255539">
            <a:off x="5588870" y="3421184"/>
            <a:ext cx="4209346" cy="1862048"/>
          </a:xfrm>
          <a:prstGeom prst="rect">
            <a:avLst/>
          </a:prstGeom>
          <a:solidFill>
            <a:schemeClr val="bg2">
              <a:lumMod val="75000"/>
            </a:schemeClr>
          </a:solidFill>
        </p:spPr>
        <p:txBody>
          <a:bodyPr wrap="square" rtlCol="0">
            <a:spAutoFit/>
          </a:bodyPr>
          <a:lstStyle/>
          <a:p>
            <a:r>
              <a:rPr lang="en-GB" sz="11500" b="1" dirty="0">
                <a:latin typeface="Tw Cen MT" panose="020B0602020104020603" pitchFamily="34" charset="0"/>
              </a:rPr>
              <a:t>MAKE</a:t>
            </a:r>
          </a:p>
        </p:txBody>
      </p:sp>
      <p:sp>
        <p:nvSpPr>
          <p:cNvPr id="12" name="TextBox 11">
            <a:extLst>
              <a:ext uri="{FF2B5EF4-FFF2-40B4-BE49-F238E27FC236}">
                <a16:creationId xmlns:a16="http://schemas.microsoft.com/office/drawing/2014/main" id="{D090F48E-926A-9A3C-5390-38DFC48B08D6}"/>
              </a:ext>
            </a:extLst>
          </p:cNvPr>
          <p:cNvSpPr txBox="1"/>
          <p:nvPr/>
        </p:nvSpPr>
        <p:spPr>
          <a:xfrm>
            <a:off x="10037973" y="4385381"/>
            <a:ext cx="904439" cy="1862048"/>
          </a:xfrm>
          <a:prstGeom prst="rect">
            <a:avLst/>
          </a:prstGeom>
          <a:solidFill>
            <a:schemeClr val="bg1"/>
          </a:solidFill>
        </p:spPr>
        <p:txBody>
          <a:bodyPr wrap="square" rtlCol="0">
            <a:spAutoFit/>
          </a:bodyPr>
          <a:lstStyle/>
          <a:p>
            <a:r>
              <a:rPr lang="en-GB" sz="11500" b="1" dirty="0">
                <a:latin typeface="Tw Cen MT" panose="020B0602020104020603" pitchFamily="34" charset="0"/>
              </a:rPr>
              <a:t>?</a:t>
            </a:r>
          </a:p>
        </p:txBody>
      </p:sp>
    </p:spTree>
    <p:extLst>
      <p:ext uri="{BB962C8B-B14F-4D97-AF65-F5344CB8AC3E}">
        <p14:creationId xmlns:p14="http://schemas.microsoft.com/office/powerpoint/2010/main" val="3562549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36A5FFF-C300-85B9-41EB-A5D6317E566E}"/>
              </a:ext>
            </a:extLst>
          </p:cNvPr>
          <p:cNvSpPr/>
          <p:nvPr/>
        </p:nvSpPr>
        <p:spPr>
          <a:xfrm>
            <a:off x="0" y="0"/>
            <a:ext cx="12192000" cy="113713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7200" b="1" dirty="0"/>
              <a:t>QUICK QUIZ!</a:t>
            </a:r>
          </a:p>
        </p:txBody>
      </p:sp>
      <p:sp>
        <p:nvSpPr>
          <p:cNvPr id="5" name="Rectangle 4">
            <a:extLst>
              <a:ext uri="{FF2B5EF4-FFF2-40B4-BE49-F238E27FC236}">
                <a16:creationId xmlns:a16="http://schemas.microsoft.com/office/drawing/2014/main" id="{0FBEE01F-F23B-CEDF-80C3-A6B302CF88FA}"/>
              </a:ext>
            </a:extLst>
          </p:cNvPr>
          <p:cNvSpPr/>
          <p:nvPr/>
        </p:nvSpPr>
        <p:spPr>
          <a:xfrm>
            <a:off x="105507" y="1266092"/>
            <a:ext cx="3821723" cy="973016"/>
          </a:xfrm>
          <a:prstGeom prst="rect">
            <a:avLst/>
          </a:prstGeom>
          <a:solidFill>
            <a:srgbClr val="FF339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What is to considered to be ‘good’ attendance according to the UK government?</a:t>
            </a:r>
          </a:p>
        </p:txBody>
      </p:sp>
      <p:sp>
        <p:nvSpPr>
          <p:cNvPr id="7" name="Rectangle 6">
            <a:extLst>
              <a:ext uri="{FF2B5EF4-FFF2-40B4-BE49-F238E27FC236}">
                <a16:creationId xmlns:a16="http://schemas.microsoft.com/office/drawing/2014/main" id="{66024BF6-EE25-93CF-A664-2EABE344052B}"/>
              </a:ext>
            </a:extLst>
          </p:cNvPr>
          <p:cNvSpPr/>
          <p:nvPr/>
        </p:nvSpPr>
        <p:spPr>
          <a:xfrm>
            <a:off x="8264770" y="1266092"/>
            <a:ext cx="3821723" cy="973016"/>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If you miss two and a half weeks of school over a year, how many lessons would you have missed?</a:t>
            </a:r>
          </a:p>
        </p:txBody>
      </p:sp>
      <p:sp>
        <p:nvSpPr>
          <p:cNvPr id="8" name="Rectangle 7">
            <a:extLst>
              <a:ext uri="{FF2B5EF4-FFF2-40B4-BE49-F238E27FC236}">
                <a16:creationId xmlns:a16="http://schemas.microsoft.com/office/drawing/2014/main" id="{6F481309-5E37-4F50-B66F-F2525DE0B5FF}"/>
              </a:ext>
            </a:extLst>
          </p:cNvPr>
          <p:cNvSpPr/>
          <p:nvPr/>
        </p:nvSpPr>
        <p:spPr>
          <a:xfrm>
            <a:off x="87923" y="2450121"/>
            <a:ext cx="3821723" cy="2426677"/>
          </a:xfrm>
          <a:prstGeom prst="rect">
            <a:avLst/>
          </a:prstGeom>
          <a:solidFill>
            <a:srgbClr val="FF339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9A54158F-6924-6582-7960-985D3639C88A}"/>
              </a:ext>
            </a:extLst>
          </p:cNvPr>
          <p:cNvSpPr/>
          <p:nvPr/>
        </p:nvSpPr>
        <p:spPr>
          <a:xfrm>
            <a:off x="4185139" y="2450122"/>
            <a:ext cx="3821723" cy="2426677"/>
          </a:xfrm>
          <a:prstGeom prst="rect">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DB6E189-A962-77E4-D0E8-DFC90B828011}"/>
              </a:ext>
            </a:extLst>
          </p:cNvPr>
          <p:cNvSpPr/>
          <p:nvPr/>
        </p:nvSpPr>
        <p:spPr>
          <a:xfrm>
            <a:off x="8264770" y="2450122"/>
            <a:ext cx="3821723" cy="2426677"/>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EA44D87F-C420-9258-1BC7-9B9AE2C4BADA}"/>
              </a:ext>
            </a:extLst>
          </p:cNvPr>
          <p:cNvSpPr txBox="1"/>
          <p:nvPr/>
        </p:nvSpPr>
        <p:spPr>
          <a:xfrm>
            <a:off x="422029" y="2786296"/>
            <a:ext cx="3188677" cy="1754326"/>
          </a:xfrm>
          <a:prstGeom prst="rect">
            <a:avLst/>
          </a:prstGeom>
          <a:noFill/>
        </p:spPr>
        <p:txBody>
          <a:bodyPr wrap="square" rtlCol="0">
            <a:spAutoFit/>
          </a:bodyPr>
          <a:lstStyle/>
          <a:p>
            <a:pPr marL="342900" indent="-342900">
              <a:buAutoNum type="arabicPeriod"/>
            </a:pPr>
            <a:r>
              <a:rPr lang="en-GB" sz="3600" b="1" dirty="0">
                <a:solidFill>
                  <a:schemeClr val="bg1"/>
                </a:solidFill>
                <a:latin typeface="Tw Cen MT" panose="020B0602020104020603" pitchFamily="34" charset="0"/>
              </a:rPr>
              <a:t> ABOVE 77%</a:t>
            </a:r>
          </a:p>
          <a:p>
            <a:pPr marL="342900" indent="-342900">
              <a:buAutoNum type="arabicPeriod"/>
            </a:pPr>
            <a:r>
              <a:rPr lang="en-GB" sz="3600" b="1" dirty="0">
                <a:solidFill>
                  <a:schemeClr val="bg1"/>
                </a:solidFill>
                <a:latin typeface="Tw Cen MT" panose="020B0602020104020603" pitchFamily="34" charset="0"/>
              </a:rPr>
              <a:t> ABOVE 87%</a:t>
            </a:r>
          </a:p>
          <a:p>
            <a:pPr marL="342900" indent="-342900">
              <a:buAutoNum type="arabicPeriod"/>
            </a:pPr>
            <a:r>
              <a:rPr lang="en-GB" sz="3600" b="1" dirty="0">
                <a:solidFill>
                  <a:schemeClr val="bg1"/>
                </a:solidFill>
                <a:latin typeface="Tw Cen MT" panose="020B0602020104020603" pitchFamily="34" charset="0"/>
              </a:rPr>
              <a:t> ABOVE 97%</a:t>
            </a:r>
          </a:p>
        </p:txBody>
      </p:sp>
      <p:sp>
        <p:nvSpPr>
          <p:cNvPr id="12" name="TextBox 11">
            <a:extLst>
              <a:ext uri="{FF2B5EF4-FFF2-40B4-BE49-F238E27FC236}">
                <a16:creationId xmlns:a16="http://schemas.microsoft.com/office/drawing/2014/main" id="{DB76EE47-52C8-0160-680C-DF577DD93D63}"/>
              </a:ext>
            </a:extLst>
          </p:cNvPr>
          <p:cNvSpPr txBox="1"/>
          <p:nvPr/>
        </p:nvSpPr>
        <p:spPr>
          <a:xfrm>
            <a:off x="4501661" y="2704234"/>
            <a:ext cx="3505199" cy="1754326"/>
          </a:xfrm>
          <a:prstGeom prst="rect">
            <a:avLst/>
          </a:prstGeom>
          <a:noFill/>
        </p:spPr>
        <p:txBody>
          <a:bodyPr wrap="square" rtlCol="0">
            <a:spAutoFit/>
          </a:bodyPr>
          <a:lstStyle/>
          <a:p>
            <a:pPr marL="342900" indent="-342900">
              <a:buAutoNum type="arabicPeriod"/>
            </a:pPr>
            <a:r>
              <a:rPr lang="en-GB" sz="3600" b="1" dirty="0">
                <a:solidFill>
                  <a:schemeClr val="bg1"/>
                </a:solidFill>
                <a:latin typeface="Tw Cen MT" panose="020B0602020104020603" pitchFamily="34" charset="0"/>
              </a:rPr>
              <a:t> TWO WEEKS</a:t>
            </a:r>
          </a:p>
          <a:p>
            <a:pPr marL="342900" indent="-342900">
              <a:buAutoNum type="arabicPeriod"/>
            </a:pPr>
            <a:r>
              <a:rPr lang="en-GB" sz="3600" b="1" dirty="0">
                <a:solidFill>
                  <a:schemeClr val="bg1"/>
                </a:solidFill>
                <a:latin typeface="Tw Cen MT" panose="020B0602020104020603" pitchFamily="34" charset="0"/>
              </a:rPr>
              <a:t> HALF A WEEK</a:t>
            </a:r>
          </a:p>
          <a:p>
            <a:pPr marL="342900" indent="-342900">
              <a:buAutoNum type="arabicPeriod"/>
            </a:pPr>
            <a:r>
              <a:rPr lang="en-GB" sz="3600" b="1" dirty="0">
                <a:solidFill>
                  <a:schemeClr val="bg1"/>
                </a:solidFill>
                <a:latin typeface="Tw Cen MT" panose="020B0602020104020603" pitchFamily="34" charset="0"/>
              </a:rPr>
              <a:t> ONE WEEK</a:t>
            </a:r>
          </a:p>
        </p:txBody>
      </p:sp>
      <p:sp>
        <p:nvSpPr>
          <p:cNvPr id="13" name="Rectangle 12">
            <a:extLst>
              <a:ext uri="{FF2B5EF4-FFF2-40B4-BE49-F238E27FC236}">
                <a16:creationId xmlns:a16="http://schemas.microsoft.com/office/drawing/2014/main" id="{F811253B-82D6-F415-BBFC-5EE48EB9963A}"/>
              </a:ext>
            </a:extLst>
          </p:cNvPr>
          <p:cNvSpPr/>
          <p:nvPr/>
        </p:nvSpPr>
        <p:spPr>
          <a:xfrm>
            <a:off x="4185137" y="1277816"/>
            <a:ext cx="3821723" cy="973016"/>
          </a:xfrm>
          <a:prstGeom prst="rect">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If your attendance was 94% over a year, how much school would you have missed?</a:t>
            </a:r>
          </a:p>
        </p:txBody>
      </p:sp>
      <p:sp>
        <p:nvSpPr>
          <p:cNvPr id="14" name="Rectangle 13">
            <a:extLst>
              <a:ext uri="{FF2B5EF4-FFF2-40B4-BE49-F238E27FC236}">
                <a16:creationId xmlns:a16="http://schemas.microsoft.com/office/drawing/2014/main" id="{2DF57C91-0280-D3B6-3617-3D009BC0D001}"/>
              </a:ext>
            </a:extLst>
          </p:cNvPr>
          <p:cNvSpPr/>
          <p:nvPr/>
        </p:nvSpPr>
        <p:spPr>
          <a:xfrm>
            <a:off x="87923" y="5087811"/>
            <a:ext cx="3821723" cy="726833"/>
          </a:xfrm>
          <a:prstGeom prst="rect">
            <a:avLst/>
          </a:prstGeom>
          <a:solidFill>
            <a:srgbClr val="FF339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b="1" dirty="0">
                <a:latin typeface="Tw Cen MT" panose="020B0602020104020603" pitchFamily="34" charset="0"/>
              </a:rPr>
              <a:t>ABOVE 97%</a:t>
            </a:r>
          </a:p>
        </p:txBody>
      </p:sp>
      <p:sp>
        <p:nvSpPr>
          <p:cNvPr id="15" name="Rectangle 14">
            <a:extLst>
              <a:ext uri="{FF2B5EF4-FFF2-40B4-BE49-F238E27FC236}">
                <a16:creationId xmlns:a16="http://schemas.microsoft.com/office/drawing/2014/main" id="{082D18C9-D541-9EDB-D9B9-D4E12605A62D}"/>
              </a:ext>
            </a:extLst>
          </p:cNvPr>
          <p:cNvSpPr/>
          <p:nvPr/>
        </p:nvSpPr>
        <p:spPr>
          <a:xfrm>
            <a:off x="4179275" y="5087811"/>
            <a:ext cx="3821723" cy="726833"/>
          </a:xfrm>
          <a:prstGeom prst="rect">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b="1" dirty="0">
                <a:latin typeface="Tw Cen MT" panose="020B0602020104020603" pitchFamily="34" charset="0"/>
              </a:rPr>
              <a:t>TWO WEEKS</a:t>
            </a:r>
          </a:p>
        </p:txBody>
      </p:sp>
      <p:sp>
        <p:nvSpPr>
          <p:cNvPr id="16" name="TextBox 15">
            <a:extLst>
              <a:ext uri="{FF2B5EF4-FFF2-40B4-BE49-F238E27FC236}">
                <a16:creationId xmlns:a16="http://schemas.microsoft.com/office/drawing/2014/main" id="{50639558-832D-6199-C4B5-F7417F5850D7}"/>
              </a:ext>
            </a:extLst>
          </p:cNvPr>
          <p:cNvSpPr txBox="1"/>
          <p:nvPr/>
        </p:nvSpPr>
        <p:spPr>
          <a:xfrm>
            <a:off x="8423031" y="2704234"/>
            <a:ext cx="3505199" cy="1754326"/>
          </a:xfrm>
          <a:prstGeom prst="rect">
            <a:avLst/>
          </a:prstGeom>
          <a:noFill/>
        </p:spPr>
        <p:txBody>
          <a:bodyPr wrap="square" rtlCol="0">
            <a:spAutoFit/>
          </a:bodyPr>
          <a:lstStyle/>
          <a:p>
            <a:pPr marL="342900" indent="-342900">
              <a:buAutoNum type="arabicPeriod"/>
            </a:pPr>
            <a:r>
              <a:rPr lang="en-GB" sz="3600" b="1" dirty="0">
                <a:solidFill>
                  <a:schemeClr val="bg1"/>
                </a:solidFill>
                <a:latin typeface="Tw Cen MT" panose="020B0602020104020603" pitchFamily="34" charset="0"/>
              </a:rPr>
              <a:t> 60 LESSONS</a:t>
            </a:r>
          </a:p>
          <a:p>
            <a:pPr marL="342900" indent="-342900">
              <a:buAutoNum type="arabicPeriod"/>
            </a:pPr>
            <a:r>
              <a:rPr lang="en-GB" sz="3600" b="1" dirty="0">
                <a:solidFill>
                  <a:schemeClr val="bg1"/>
                </a:solidFill>
                <a:latin typeface="Tw Cen MT" panose="020B0602020104020603" pitchFamily="34" charset="0"/>
              </a:rPr>
              <a:t> 75 LESSONS</a:t>
            </a:r>
          </a:p>
          <a:p>
            <a:pPr marL="342900" indent="-342900">
              <a:buAutoNum type="arabicPeriod"/>
            </a:pPr>
            <a:r>
              <a:rPr lang="en-GB" sz="3600" b="1" dirty="0">
                <a:solidFill>
                  <a:schemeClr val="bg1"/>
                </a:solidFill>
                <a:latin typeface="Tw Cen MT" panose="020B0602020104020603" pitchFamily="34" charset="0"/>
              </a:rPr>
              <a:t> 40 LESSONS</a:t>
            </a:r>
          </a:p>
        </p:txBody>
      </p:sp>
      <p:sp>
        <p:nvSpPr>
          <p:cNvPr id="17" name="Rectangle 16">
            <a:extLst>
              <a:ext uri="{FF2B5EF4-FFF2-40B4-BE49-F238E27FC236}">
                <a16:creationId xmlns:a16="http://schemas.microsoft.com/office/drawing/2014/main" id="{3210868F-1D79-AD78-9FB0-26EC6AB6A77D}"/>
              </a:ext>
            </a:extLst>
          </p:cNvPr>
          <p:cNvSpPr/>
          <p:nvPr/>
        </p:nvSpPr>
        <p:spPr>
          <a:xfrm>
            <a:off x="8264768" y="5087810"/>
            <a:ext cx="3821723" cy="726833"/>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b="1" dirty="0">
                <a:latin typeface="Tw Cen MT" panose="020B0602020104020603" pitchFamily="34" charset="0"/>
              </a:rPr>
              <a:t>75 LESSONS</a:t>
            </a:r>
          </a:p>
        </p:txBody>
      </p:sp>
    </p:spTree>
    <p:extLst>
      <p:ext uri="{BB962C8B-B14F-4D97-AF65-F5344CB8AC3E}">
        <p14:creationId xmlns:p14="http://schemas.microsoft.com/office/powerpoint/2010/main" val="4210925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1F87F-2D9C-7068-C9B2-98010E57D2FC}"/>
              </a:ext>
            </a:extLst>
          </p:cNvPr>
          <p:cNvSpPr>
            <a:spLocks noGrp="1"/>
          </p:cNvSpPr>
          <p:nvPr>
            <p:ph type="title"/>
          </p:nvPr>
        </p:nvSpPr>
        <p:spPr/>
        <p:txBody>
          <a:bodyPr/>
          <a:lstStyle/>
          <a:p>
            <a:r>
              <a:rPr lang="en-US" b="1" u="sng" dirty="0">
                <a:latin typeface="Mohr"/>
              </a:rPr>
              <a:t>Attendance expectations</a:t>
            </a:r>
          </a:p>
        </p:txBody>
      </p:sp>
      <p:pic>
        <p:nvPicPr>
          <p:cNvPr id="8" name="Content Placeholder 7">
            <a:extLst>
              <a:ext uri="{FF2B5EF4-FFF2-40B4-BE49-F238E27FC236}">
                <a16:creationId xmlns:a16="http://schemas.microsoft.com/office/drawing/2014/main" id="{8D0AD5A4-451E-F840-C91A-4892867380A5}"/>
              </a:ext>
            </a:extLst>
          </p:cNvPr>
          <p:cNvPicPr>
            <a:picLocks noGrp="1" noChangeAspect="1"/>
          </p:cNvPicPr>
          <p:nvPr>
            <p:ph idx="1"/>
          </p:nvPr>
        </p:nvPicPr>
        <p:blipFill>
          <a:blip r:embed="rId2"/>
          <a:stretch>
            <a:fillRect/>
          </a:stretch>
        </p:blipFill>
        <p:spPr>
          <a:xfrm>
            <a:off x="97308" y="144387"/>
            <a:ext cx="5381288" cy="6709909"/>
          </a:xfrm>
        </p:spPr>
      </p:pic>
      <p:pic>
        <p:nvPicPr>
          <p:cNvPr id="5" name="Picture 4" descr="A logo with a black background&#10;&#10;Description automatically generated">
            <a:extLst>
              <a:ext uri="{FF2B5EF4-FFF2-40B4-BE49-F238E27FC236}">
                <a16:creationId xmlns:a16="http://schemas.microsoft.com/office/drawing/2014/main" id="{B4AE4F1D-522C-1CB1-5016-6CE4CC8A06E4}"/>
              </a:ext>
            </a:extLst>
          </p:cNvPr>
          <p:cNvPicPr>
            <a:picLocks noChangeAspect="1"/>
          </p:cNvPicPr>
          <p:nvPr/>
        </p:nvPicPr>
        <p:blipFill>
          <a:blip r:embed="rId3"/>
          <a:stretch>
            <a:fillRect/>
          </a:stretch>
        </p:blipFill>
        <p:spPr>
          <a:xfrm>
            <a:off x="9444446" y="356475"/>
            <a:ext cx="1920491" cy="2275005"/>
          </a:xfrm>
          <a:prstGeom prst="rect">
            <a:avLst/>
          </a:prstGeom>
        </p:spPr>
      </p:pic>
      <p:pic>
        <p:nvPicPr>
          <p:cNvPr id="9" name="Picture 8" descr="A screen shot of a chart&#10;&#10;Description automatically generated">
            <a:extLst>
              <a:ext uri="{FF2B5EF4-FFF2-40B4-BE49-F238E27FC236}">
                <a16:creationId xmlns:a16="http://schemas.microsoft.com/office/drawing/2014/main" id="{2361A9F5-6AAA-F2C7-6919-196518DB628B}"/>
              </a:ext>
            </a:extLst>
          </p:cNvPr>
          <p:cNvPicPr>
            <a:picLocks noChangeAspect="1"/>
          </p:cNvPicPr>
          <p:nvPr/>
        </p:nvPicPr>
        <p:blipFill>
          <a:blip r:embed="rId4"/>
          <a:stretch>
            <a:fillRect/>
          </a:stretch>
        </p:blipFill>
        <p:spPr>
          <a:xfrm>
            <a:off x="6409040" y="149150"/>
            <a:ext cx="5385253" cy="6704845"/>
          </a:xfrm>
          <a:prstGeom prst="rect">
            <a:avLst/>
          </a:prstGeom>
        </p:spPr>
      </p:pic>
    </p:spTree>
    <p:extLst>
      <p:ext uri="{BB962C8B-B14F-4D97-AF65-F5344CB8AC3E}">
        <p14:creationId xmlns:p14="http://schemas.microsoft.com/office/powerpoint/2010/main" val="343732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32B7B-7AB9-7C27-FE5E-29DB987F38C2}"/>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3CEBB4C0-BA64-0831-0F39-46CF24146545}"/>
              </a:ext>
            </a:extLst>
          </p:cNvPr>
          <p:cNvSpPr>
            <a:spLocks noGrp="1"/>
          </p:cNvSpPr>
          <p:nvPr>
            <p:ph type="subTitle" idx="1"/>
          </p:nvPr>
        </p:nvSpPr>
        <p:spPr>
          <a:xfrm>
            <a:off x="1524000" y="4692851"/>
            <a:ext cx="9144000" cy="1655762"/>
          </a:xfrm>
        </p:spPr>
        <p:txBody>
          <a:bodyPr>
            <a:normAutofit fontScale="92500" lnSpcReduction="10000"/>
          </a:bodyPr>
          <a:lstStyle/>
          <a:p>
            <a:r>
              <a:rPr lang="en-US" b="1" dirty="0"/>
              <a:t>Student Profile</a:t>
            </a:r>
          </a:p>
          <a:p>
            <a:r>
              <a:rPr lang="en-US" dirty="0"/>
              <a:t>Joined late in Year 10</a:t>
            </a:r>
          </a:p>
          <a:p>
            <a:r>
              <a:rPr lang="en-US" dirty="0"/>
              <a:t>Attended every intervention including giving up core PE for extra History</a:t>
            </a:r>
          </a:p>
          <a:p>
            <a:r>
              <a:rPr lang="en-US" dirty="0"/>
              <a:t>Attended every master class and every half term intervention.</a:t>
            </a:r>
            <a:endParaRPr lang="en-GB" dirty="0"/>
          </a:p>
        </p:txBody>
      </p:sp>
      <p:pic>
        <p:nvPicPr>
          <p:cNvPr id="5" name="Picture 4">
            <a:extLst>
              <a:ext uri="{FF2B5EF4-FFF2-40B4-BE49-F238E27FC236}">
                <a16:creationId xmlns:a16="http://schemas.microsoft.com/office/drawing/2014/main" id="{C6507D7A-F595-02F2-6FDF-AB33194E407B}"/>
              </a:ext>
            </a:extLst>
          </p:cNvPr>
          <p:cNvPicPr>
            <a:picLocks noChangeAspect="1"/>
          </p:cNvPicPr>
          <p:nvPr/>
        </p:nvPicPr>
        <p:blipFill>
          <a:blip r:embed="rId2"/>
          <a:stretch>
            <a:fillRect/>
          </a:stretch>
        </p:blipFill>
        <p:spPr>
          <a:xfrm>
            <a:off x="533400" y="1337268"/>
            <a:ext cx="11125200" cy="2955131"/>
          </a:xfrm>
          <a:prstGeom prst="rect">
            <a:avLst/>
          </a:prstGeom>
          <a:ln w="57150">
            <a:solidFill>
              <a:schemeClr val="tx1"/>
            </a:solidFill>
          </a:ln>
        </p:spPr>
      </p:pic>
      <p:sp>
        <p:nvSpPr>
          <p:cNvPr id="4" name="Rectangle 3">
            <a:extLst>
              <a:ext uri="{FF2B5EF4-FFF2-40B4-BE49-F238E27FC236}">
                <a16:creationId xmlns:a16="http://schemas.microsoft.com/office/drawing/2014/main" id="{716D8CF3-F106-4D64-2E3F-83CBC3A23D13}"/>
              </a:ext>
            </a:extLst>
          </p:cNvPr>
          <p:cNvSpPr/>
          <p:nvPr/>
        </p:nvSpPr>
        <p:spPr>
          <a:xfrm>
            <a:off x="0" y="0"/>
            <a:ext cx="12192000" cy="113713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7200" b="1" dirty="0"/>
              <a:t>CASE STUDY</a:t>
            </a:r>
          </a:p>
        </p:txBody>
      </p:sp>
      <p:pic>
        <p:nvPicPr>
          <p:cNvPr id="7" name="Picture 6">
            <a:extLst>
              <a:ext uri="{FF2B5EF4-FFF2-40B4-BE49-F238E27FC236}">
                <a16:creationId xmlns:a16="http://schemas.microsoft.com/office/drawing/2014/main" id="{6568358C-10DF-FAE5-1578-F7AF0D5D6E78}"/>
              </a:ext>
            </a:extLst>
          </p:cNvPr>
          <p:cNvPicPr>
            <a:picLocks noChangeAspect="1"/>
          </p:cNvPicPr>
          <p:nvPr/>
        </p:nvPicPr>
        <p:blipFill>
          <a:blip r:embed="rId3"/>
          <a:stretch>
            <a:fillRect/>
          </a:stretch>
        </p:blipFill>
        <p:spPr>
          <a:xfrm>
            <a:off x="9916462" y="2741792"/>
            <a:ext cx="642968" cy="478488"/>
          </a:xfrm>
          <a:prstGeom prst="rect">
            <a:avLst/>
          </a:prstGeom>
        </p:spPr>
      </p:pic>
      <p:sp>
        <p:nvSpPr>
          <p:cNvPr id="8" name="Rectangle 7">
            <a:extLst>
              <a:ext uri="{FF2B5EF4-FFF2-40B4-BE49-F238E27FC236}">
                <a16:creationId xmlns:a16="http://schemas.microsoft.com/office/drawing/2014/main" id="{989CA484-A80A-9140-002C-F460E991CF35}"/>
              </a:ext>
            </a:extLst>
          </p:cNvPr>
          <p:cNvSpPr/>
          <p:nvPr/>
        </p:nvSpPr>
        <p:spPr>
          <a:xfrm>
            <a:off x="993913" y="3693520"/>
            <a:ext cx="914400" cy="532737"/>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439FF369-5286-1C1B-5FCF-16F8C7092F7E}"/>
              </a:ext>
            </a:extLst>
          </p:cNvPr>
          <p:cNvSpPr/>
          <p:nvPr/>
        </p:nvSpPr>
        <p:spPr>
          <a:xfrm>
            <a:off x="3746389" y="3959888"/>
            <a:ext cx="4220817" cy="266369"/>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0DF9A3FD-F307-4CAA-F83E-1130055183DB}"/>
              </a:ext>
            </a:extLst>
          </p:cNvPr>
          <p:cNvSpPr/>
          <p:nvPr/>
        </p:nvSpPr>
        <p:spPr>
          <a:xfrm>
            <a:off x="993913" y="3220280"/>
            <a:ext cx="914400" cy="532737"/>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AFE75762-FE14-791D-9ECE-03FF0D3C3075}"/>
              </a:ext>
            </a:extLst>
          </p:cNvPr>
          <p:cNvSpPr/>
          <p:nvPr/>
        </p:nvSpPr>
        <p:spPr>
          <a:xfrm>
            <a:off x="3746388" y="3486648"/>
            <a:ext cx="4220817" cy="266369"/>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9130986A-90C2-294D-2622-9705EB2F0D6F}"/>
              </a:ext>
            </a:extLst>
          </p:cNvPr>
          <p:cNvSpPr/>
          <p:nvPr/>
        </p:nvSpPr>
        <p:spPr>
          <a:xfrm>
            <a:off x="5383034" y="3721280"/>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CAD056D5-A679-3CA1-B14A-256419ECFA64}"/>
              </a:ext>
            </a:extLst>
          </p:cNvPr>
          <p:cNvSpPr/>
          <p:nvPr/>
        </p:nvSpPr>
        <p:spPr>
          <a:xfrm>
            <a:off x="5383034" y="3220280"/>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304EA367-B0A4-1869-5183-76D15F974E4F}"/>
              </a:ext>
            </a:extLst>
          </p:cNvPr>
          <p:cNvSpPr/>
          <p:nvPr/>
        </p:nvSpPr>
        <p:spPr>
          <a:xfrm>
            <a:off x="5383034" y="2749805"/>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7D70E370-8EDD-CB87-73E9-F7640448CE93}"/>
              </a:ext>
            </a:extLst>
          </p:cNvPr>
          <p:cNvSpPr/>
          <p:nvPr/>
        </p:nvSpPr>
        <p:spPr>
          <a:xfrm>
            <a:off x="6154308" y="3721280"/>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11EDDECC-DFC4-8A1A-40AC-B1BE487B30BD}"/>
              </a:ext>
            </a:extLst>
          </p:cNvPr>
          <p:cNvSpPr/>
          <p:nvPr/>
        </p:nvSpPr>
        <p:spPr>
          <a:xfrm>
            <a:off x="6154308" y="3220280"/>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2C30B15A-EFD7-2AAB-0B20-EE5F9A4DF960}"/>
              </a:ext>
            </a:extLst>
          </p:cNvPr>
          <p:cNvSpPr/>
          <p:nvPr/>
        </p:nvSpPr>
        <p:spPr>
          <a:xfrm>
            <a:off x="6154308" y="2749805"/>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331CDE67-F99E-38DE-8FB9-475E74904FA2}"/>
              </a:ext>
            </a:extLst>
          </p:cNvPr>
          <p:cNvSpPr/>
          <p:nvPr/>
        </p:nvSpPr>
        <p:spPr>
          <a:xfrm>
            <a:off x="993913" y="2753781"/>
            <a:ext cx="914400" cy="532737"/>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A68C7F09-3736-7741-9571-8C302FE1AAB0}"/>
              </a:ext>
            </a:extLst>
          </p:cNvPr>
          <p:cNvSpPr/>
          <p:nvPr/>
        </p:nvSpPr>
        <p:spPr>
          <a:xfrm>
            <a:off x="9843713" y="1534602"/>
            <a:ext cx="755472" cy="2862469"/>
          </a:xfrm>
          <a:prstGeom prst="rect">
            <a:avLst/>
          </a:prstGeom>
          <a:no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51E87905-5F3A-2F8F-7C7A-C050A3398BAB}"/>
              </a:ext>
            </a:extLst>
          </p:cNvPr>
          <p:cNvSpPr/>
          <p:nvPr/>
        </p:nvSpPr>
        <p:spPr>
          <a:xfrm>
            <a:off x="10599184" y="1534602"/>
            <a:ext cx="490381" cy="2862469"/>
          </a:xfrm>
          <a:prstGeom prst="rect">
            <a:avLst/>
          </a:prstGeom>
          <a:no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EF2E9E3D-B88C-19E9-795A-EE15FA50C577}"/>
              </a:ext>
            </a:extLst>
          </p:cNvPr>
          <p:cNvSpPr/>
          <p:nvPr/>
        </p:nvSpPr>
        <p:spPr>
          <a:xfrm>
            <a:off x="11089566" y="1534601"/>
            <a:ext cx="452048" cy="2862469"/>
          </a:xfrm>
          <a:prstGeom prst="rect">
            <a:avLst/>
          </a:prstGeom>
          <a:no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060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1000"/>
                                        <p:tgtEl>
                                          <p:spTgt spid="16"/>
                                        </p:tgtEl>
                                      </p:cBhvr>
                                    </p:animEffect>
                                    <p:anim calcmode="lin" valueType="num">
                                      <p:cBhvr>
                                        <p:cTn id="25" dur="1000" fill="hold"/>
                                        <p:tgtEl>
                                          <p:spTgt spid="16"/>
                                        </p:tgtEl>
                                        <p:attrNameLst>
                                          <p:attrName>ppt_x</p:attrName>
                                        </p:attrNameLst>
                                      </p:cBhvr>
                                      <p:tavLst>
                                        <p:tav tm="0">
                                          <p:val>
                                            <p:strVal val="#ppt_x"/>
                                          </p:val>
                                        </p:tav>
                                        <p:tav tm="100000">
                                          <p:val>
                                            <p:strVal val="#ppt_x"/>
                                          </p:val>
                                        </p:tav>
                                      </p:tavLst>
                                    </p:anim>
                                    <p:anim calcmode="lin" valueType="num">
                                      <p:cBhvr>
                                        <p:cTn id="2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1000"/>
                                        <p:tgtEl>
                                          <p:spTgt spid="13"/>
                                        </p:tgtEl>
                                      </p:cBhvr>
                                    </p:animEffect>
                                    <p:anim calcmode="lin" valueType="num">
                                      <p:cBhvr>
                                        <p:cTn id="46" dur="1000" fill="hold"/>
                                        <p:tgtEl>
                                          <p:spTgt spid="13"/>
                                        </p:tgtEl>
                                        <p:attrNameLst>
                                          <p:attrName>ppt_x</p:attrName>
                                        </p:attrNameLst>
                                      </p:cBhvr>
                                      <p:tavLst>
                                        <p:tav tm="0">
                                          <p:val>
                                            <p:strVal val="#ppt_x"/>
                                          </p:val>
                                        </p:tav>
                                        <p:tav tm="100000">
                                          <p:val>
                                            <p:strVal val="#ppt_x"/>
                                          </p:val>
                                        </p:tav>
                                      </p:tavLst>
                                    </p:anim>
                                    <p:anim calcmode="lin" valueType="num">
                                      <p:cBhvr>
                                        <p:cTn id="47" dur="1000" fill="hold"/>
                                        <p:tgtEl>
                                          <p:spTgt spid="13"/>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1000"/>
                                        <p:tgtEl>
                                          <p:spTgt spid="17"/>
                                        </p:tgtEl>
                                      </p:cBhvr>
                                    </p:animEffect>
                                    <p:anim calcmode="lin" valueType="num">
                                      <p:cBhvr>
                                        <p:cTn id="51" dur="1000" fill="hold"/>
                                        <p:tgtEl>
                                          <p:spTgt spid="17"/>
                                        </p:tgtEl>
                                        <p:attrNameLst>
                                          <p:attrName>ppt_x</p:attrName>
                                        </p:attrNameLst>
                                      </p:cBhvr>
                                      <p:tavLst>
                                        <p:tav tm="0">
                                          <p:val>
                                            <p:strVal val="#ppt_x"/>
                                          </p:val>
                                        </p:tav>
                                        <p:tav tm="100000">
                                          <p:val>
                                            <p:strVal val="#ppt_x"/>
                                          </p:val>
                                        </p:tav>
                                      </p:tavLst>
                                    </p:anim>
                                    <p:anim calcmode="lin" valueType="num">
                                      <p:cBhvr>
                                        <p:cTn id="5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000"/>
                                        <p:tgtEl>
                                          <p:spTgt spid="19"/>
                                        </p:tgtEl>
                                      </p:cBhvr>
                                    </p:animEffect>
                                    <p:anim calcmode="lin" valueType="num">
                                      <p:cBhvr>
                                        <p:cTn id="58" dur="1000" fill="hold"/>
                                        <p:tgtEl>
                                          <p:spTgt spid="19"/>
                                        </p:tgtEl>
                                        <p:attrNameLst>
                                          <p:attrName>ppt_x</p:attrName>
                                        </p:attrNameLst>
                                      </p:cBhvr>
                                      <p:tavLst>
                                        <p:tav tm="0">
                                          <p:val>
                                            <p:strVal val="#ppt_x"/>
                                          </p:val>
                                        </p:tav>
                                        <p:tav tm="100000">
                                          <p:val>
                                            <p:strVal val="#ppt_x"/>
                                          </p:val>
                                        </p:tav>
                                      </p:tavLst>
                                    </p:anim>
                                    <p:anim calcmode="lin" valueType="num">
                                      <p:cBhvr>
                                        <p:cTn id="5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1000"/>
                                        <p:tgtEl>
                                          <p:spTgt spid="14"/>
                                        </p:tgtEl>
                                      </p:cBhvr>
                                    </p:animEffect>
                                    <p:anim calcmode="lin" valueType="num">
                                      <p:cBhvr>
                                        <p:cTn id="65" dur="1000" fill="hold"/>
                                        <p:tgtEl>
                                          <p:spTgt spid="14"/>
                                        </p:tgtEl>
                                        <p:attrNameLst>
                                          <p:attrName>ppt_x</p:attrName>
                                        </p:attrNameLst>
                                      </p:cBhvr>
                                      <p:tavLst>
                                        <p:tav tm="0">
                                          <p:val>
                                            <p:strVal val="#ppt_x"/>
                                          </p:val>
                                        </p:tav>
                                        <p:tav tm="100000">
                                          <p:val>
                                            <p:strVal val="#ppt_x"/>
                                          </p:val>
                                        </p:tav>
                                      </p:tavLst>
                                    </p:anim>
                                    <p:anim calcmode="lin" valueType="num">
                                      <p:cBhvr>
                                        <p:cTn id="66" dur="1000" fill="hold"/>
                                        <p:tgtEl>
                                          <p:spTgt spid="14"/>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fade">
                                      <p:cBhvr>
                                        <p:cTn id="69" dur="1000"/>
                                        <p:tgtEl>
                                          <p:spTgt spid="18"/>
                                        </p:tgtEl>
                                      </p:cBhvr>
                                    </p:animEffect>
                                    <p:anim calcmode="lin" valueType="num">
                                      <p:cBhvr>
                                        <p:cTn id="70" dur="1000" fill="hold"/>
                                        <p:tgtEl>
                                          <p:spTgt spid="18"/>
                                        </p:tgtEl>
                                        <p:attrNameLst>
                                          <p:attrName>ppt_x</p:attrName>
                                        </p:attrNameLst>
                                      </p:cBhvr>
                                      <p:tavLst>
                                        <p:tav tm="0">
                                          <p:val>
                                            <p:strVal val="#ppt_x"/>
                                          </p:val>
                                        </p:tav>
                                        <p:tav tm="100000">
                                          <p:val>
                                            <p:strVal val="#ppt_x"/>
                                          </p:val>
                                        </p:tav>
                                      </p:tavLst>
                                    </p:anim>
                                    <p:anim calcmode="lin" valueType="num">
                                      <p:cBhvr>
                                        <p:cTn id="7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21"/>
                                        </p:tgtEl>
                                        <p:attrNameLst>
                                          <p:attrName>style.visibility</p:attrName>
                                        </p:attrNameLst>
                                      </p:cBhvr>
                                      <p:to>
                                        <p:strVal val="visible"/>
                                      </p:to>
                                    </p:set>
                                    <p:anim calcmode="lin" valueType="num">
                                      <p:cBhvr additive="base">
                                        <p:cTn id="76" dur="500" fill="hold"/>
                                        <p:tgtEl>
                                          <p:spTgt spid="21"/>
                                        </p:tgtEl>
                                        <p:attrNameLst>
                                          <p:attrName>ppt_x</p:attrName>
                                        </p:attrNameLst>
                                      </p:cBhvr>
                                      <p:tavLst>
                                        <p:tav tm="0">
                                          <p:val>
                                            <p:strVal val="#ppt_x"/>
                                          </p:val>
                                        </p:tav>
                                        <p:tav tm="100000">
                                          <p:val>
                                            <p:strVal val="#ppt_x"/>
                                          </p:val>
                                        </p:tav>
                                      </p:tavLst>
                                    </p:anim>
                                    <p:anim calcmode="lin" valueType="num">
                                      <p:cBhvr additive="base">
                                        <p:cTn id="7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4" fill="hold" grpId="0" nodeType="click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fill="hold"/>
                                        <p:tgtEl>
                                          <p:spTgt spid="22"/>
                                        </p:tgtEl>
                                        <p:attrNameLst>
                                          <p:attrName>ppt_x</p:attrName>
                                        </p:attrNameLst>
                                      </p:cBhvr>
                                      <p:tavLst>
                                        <p:tav tm="0">
                                          <p:val>
                                            <p:strVal val="#ppt_x"/>
                                          </p:val>
                                        </p:tav>
                                        <p:tav tm="100000">
                                          <p:val>
                                            <p:strVal val="#ppt_x"/>
                                          </p:val>
                                        </p:tav>
                                      </p:tavLst>
                                    </p:anim>
                                    <p:anim calcmode="lin" valueType="num">
                                      <p:cBhvr additive="base">
                                        <p:cTn id="83"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 presetClass="entr" presetSubtype="4" fill="hold" grpId="0" nodeType="clickEffect">
                                  <p:stCondLst>
                                    <p:cond delay="0"/>
                                  </p:stCondLst>
                                  <p:childTnLst>
                                    <p:set>
                                      <p:cBhvr>
                                        <p:cTn id="87" dur="1" fill="hold">
                                          <p:stCondLst>
                                            <p:cond delay="0"/>
                                          </p:stCondLst>
                                        </p:cTn>
                                        <p:tgtEl>
                                          <p:spTgt spid="23"/>
                                        </p:tgtEl>
                                        <p:attrNameLst>
                                          <p:attrName>style.visibility</p:attrName>
                                        </p:attrNameLst>
                                      </p:cBhvr>
                                      <p:to>
                                        <p:strVal val="visible"/>
                                      </p:to>
                                    </p:set>
                                    <p:anim calcmode="lin" valueType="num">
                                      <p:cBhvr additive="base">
                                        <p:cTn id="88" dur="500" fill="hold"/>
                                        <p:tgtEl>
                                          <p:spTgt spid="23"/>
                                        </p:tgtEl>
                                        <p:attrNameLst>
                                          <p:attrName>ppt_x</p:attrName>
                                        </p:attrNameLst>
                                      </p:cBhvr>
                                      <p:tavLst>
                                        <p:tav tm="0">
                                          <p:val>
                                            <p:strVal val="#ppt_x"/>
                                          </p:val>
                                        </p:tav>
                                        <p:tav tm="100000">
                                          <p:val>
                                            <p:strVal val="#ppt_x"/>
                                          </p:val>
                                        </p:tav>
                                      </p:tavLst>
                                    </p:anim>
                                    <p:anim calcmode="lin" valueType="num">
                                      <p:cBhvr additive="base">
                                        <p:cTn id="89"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6" grpId="0" animBg="1"/>
      <p:bldP spid="17" grpId="0" animBg="1"/>
      <p:bldP spid="18" grpId="0" animBg="1"/>
      <p:bldP spid="19" grpId="0" animBg="1"/>
      <p:bldP spid="21" grpId="0" animBg="1"/>
      <p:bldP spid="22" grpId="0"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1B8A8-C4F0-1CF6-CDFF-1C92B6E5B5DA}"/>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0A0D9163-D6DE-E41D-F19D-223C79B3F8E7}"/>
              </a:ext>
            </a:extLst>
          </p:cNvPr>
          <p:cNvSpPr>
            <a:spLocks noGrp="1"/>
          </p:cNvSpPr>
          <p:nvPr>
            <p:ph type="subTitle" idx="1"/>
          </p:nvPr>
        </p:nvSpPr>
        <p:spPr>
          <a:xfrm>
            <a:off x="1608221" y="4769101"/>
            <a:ext cx="9144000" cy="1655762"/>
          </a:xfrm>
        </p:spPr>
        <p:txBody>
          <a:bodyPr>
            <a:normAutofit fontScale="92500" lnSpcReduction="10000"/>
          </a:bodyPr>
          <a:lstStyle/>
          <a:p>
            <a:r>
              <a:rPr lang="en-US" b="1" dirty="0"/>
              <a:t>Student Profile</a:t>
            </a:r>
          </a:p>
          <a:p>
            <a:r>
              <a:rPr lang="en-US" dirty="0"/>
              <a:t>Joined late in Year 10</a:t>
            </a:r>
          </a:p>
          <a:p>
            <a:r>
              <a:rPr lang="en-US" dirty="0"/>
              <a:t>Attended every intervention including giving up core PE for extra History</a:t>
            </a:r>
          </a:p>
          <a:p>
            <a:r>
              <a:rPr lang="en-US" dirty="0"/>
              <a:t>Attended every master class and every half term.</a:t>
            </a:r>
            <a:endParaRPr lang="en-GB" dirty="0"/>
          </a:p>
        </p:txBody>
      </p:sp>
      <p:pic>
        <p:nvPicPr>
          <p:cNvPr id="6" name="Picture 5">
            <a:extLst>
              <a:ext uri="{FF2B5EF4-FFF2-40B4-BE49-F238E27FC236}">
                <a16:creationId xmlns:a16="http://schemas.microsoft.com/office/drawing/2014/main" id="{CE46ADCB-390A-CCEC-F599-9689EF4FC522}"/>
              </a:ext>
            </a:extLst>
          </p:cNvPr>
          <p:cNvPicPr>
            <a:picLocks noChangeAspect="1"/>
          </p:cNvPicPr>
          <p:nvPr/>
        </p:nvPicPr>
        <p:blipFill>
          <a:blip r:embed="rId2"/>
          <a:stretch>
            <a:fillRect/>
          </a:stretch>
        </p:blipFill>
        <p:spPr>
          <a:xfrm>
            <a:off x="449310" y="1412350"/>
            <a:ext cx="11293380" cy="3081539"/>
          </a:xfrm>
          <a:prstGeom prst="rect">
            <a:avLst/>
          </a:prstGeom>
          <a:ln w="57150">
            <a:solidFill>
              <a:schemeClr val="tx1"/>
            </a:solidFill>
          </a:ln>
        </p:spPr>
      </p:pic>
      <p:pic>
        <p:nvPicPr>
          <p:cNvPr id="4" name="Picture 3">
            <a:extLst>
              <a:ext uri="{FF2B5EF4-FFF2-40B4-BE49-F238E27FC236}">
                <a16:creationId xmlns:a16="http://schemas.microsoft.com/office/drawing/2014/main" id="{B4E5A12A-19EB-5370-B68B-499DA4133F2C}"/>
              </a:ext>
            </a:extLst>
          </p:cNvPr>
          <p:cNvPicPr>
            <a:picLocks noChangeAspect="1"/>
          </p:cNvPicPr>
          <p:nvPr/>
        </p:nvPicPr>
        <p:blipFill>
          <a:blip r:embed="rId3"/>
          <a:stretch>
            <a:fillRect/>
          </a:stretch>
        </p:blipFill>
        <p:spPr>
          <a:xfrm>
            <a:off x="10017107" y="2906769"/>
            <a:ext cx="637640" cy="474523"/>
          </a:xfrm>
          <a:prstGeom prst="rect">
            <a:avLst/>
          </a:prstGeom>
        </p:spPr>
      </p:pic>
      <p:sp>
        <p:nvSpPr>
          <p:cNvPr id="5" name="Rectangle 4">
            <a:extLst>
              <a:ext uri="{FF2B5EF4-FFF2-40B4-BE49-F238E27FC236}">
                <a16:creationId xmlns:a16="http://schemas.microsoft.com/office/drawing/2014/main" id="{5EB6FB5D-BBD5-2095-8510-E6F37CB1CFD2}"/>
              </a:ext>
            </a:extLst>
          </p:cNvPr>
          <p:cNvSpPr/>
          <p:nvPr/>
        </p:nvSpPr>
        <p:spPr>
          <a:xfrm>
            <a:off x="0" y="0"/>
            <a:ext cx="12192000" cy="113713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7200" b="1" dirty="0"/>
              <a:t>CASE STUDY</a:t>
            </a:r>
          </a:p>
        </p:txBody>
      </p:sp>
      <p:sp>
        <p:nvSpPr>
          <p:cNvPr id="7" name="Rectangle 6">
            <a:extLst>
              <a:ext uri="{FF2B5EF4-FFF2-40B4-BE49-F238E27FC236}">
                <a16:creationId xmlns:a16="http://schemas.microsoft.com/office/drawing/2014/main" id="{B33F9D23-68B2-D9CD-9910-5ECD2C07B335}"/>
              </a:ext>
            </a:extLst>
          </p:cNvPr>
          <p:cNvSpPr/>
          <p:nvPr/>
        </p:nvSpPr>
        <p:spPr>
          <a:xfrm>
            <a:off x="993913" y="3820739"/>
            <a:ext cx="914400" cy="532737"/>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67FC8D3A-5CBD-ABEE-9DF6-574A8A9A908E}"/>
              </a:ext>
            </a:extLst>
          </p:cNvPr>
          <p:cNvSpPr/>
          <p:nvPr/>
        </p:nvSpPr>
        <p:spPr>
          <a:xfrm>
            <a:off x="3746389" y="4103010"/>
            <a:ext cx="4220817" cy="266369"/>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43705469-7465-E524-09D8-82BCAC196E55}"/>
              </a:ext>
            </a:extLst>
          </p:cNvPr>
          <p:cNvSpPr/>
          <p:nvPr/>
        </p:nvSpPr>
        <p:spPr>
          <a:xfrm>
            <a:off x="993913" y="3379307"/>
            <a:ext cx="914400" cy="532737"/>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E3DDFB15-49A8-8809-D4F0-292F33743A28}"/>
              </a:ext>
            </a:extLst>
          </p:cNvPr>
          <p:cNvSpPr/>
          <p:nvPr/>
        </p:nvSpPr>
        <p:spPr>
          <a:xfrm>
            <a:off x="3746388" y="3661578"/>
            <a:ext cx="4220817" cy="266369"/>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449CF798-FA1C-B227-A9B7-9D2C450986A7}"/>
              </a:ext>
            </a:extLst>
          </p:cNvPr>
          <p:cNvSpPr/>
          <p:nvPr/>
        </p:nvSpPr>
        <p:spPr>
          <a:xfrm>
            <a:off x="6861976" y="3883456"/>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76AC92DB-213D-7FED-BB1A-00552D6C12F7}"/>
              </a:ext>
            </a:extLst>
          </p:cNvPr>
          <p:cNvSpPr/>
          <p:nvPr/>
        </p:nvSpPr>
        <p:spPr>
          <a:xfrm>
            <a:off x="6861976" y="3398358"/>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59DC60B4-0613-307F-BCA1-64CD67F9819A}"/>
              </a:ext>
            </a:extLst>
          </p:cNvPr>
          <p:cNvSpPr/>
          <p:nvPr/>
        </p:nvSpPr>
        <p:spPr>
          <a:xfrm>
            <a:off x="6861976" y="2919932"/>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A197DB2A-47CF-8E25-BF7E-F49141FA5256}"/>
              </a:ext>
            </a:extLst>
          </p:cNvPr>
          <p:cNvSpPr/>
          <p:nvPr/>
        </p:nvSpPr>
        <p:spPr>
          <a:xfrm>
            <a:off x="6096000" y="3891407"/>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87477365-CE65-EB60-693A-262C02711DD3}"/>
              </a:ext>
            </a:extLst>
          </p:cNvPr>
          <p:cNvSpPr/>
          <p:nvPr/>
        </p:nvSpPr>
        <p:spPr>
          <a:xfrm>
            <a:off x="6096000" y="3390407"/>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C2492800-F5A6-9F2D-9AAA-7134E6295DBB}"/>
              </a:ext>
            </a:extLst>
          </p:cNvPr>
          <p:cNvSpPr/>
          <p:nvPr/>
        </p:nvSpPr>
        <p:spPr>
          <a:xfrm>
            <a:off x="6096000" y="2919932"/>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5D86EF4F-5E9D-3F02-5473-E578C46B06E6}"/>
              </a:ext>
            </a:extLst>
          </p:cNvPr>
          <p:cNvSpPr/>
          <p:nvPr/>
        </p:nvSpPr>
        <p:spPr>
          <a:xfrm>
            <a:off x="993913" y="2912808"/>
            <a:ext cx="914400" cy="532737"/>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05B19A13-B3FE-C870-0A4F-79DEDF111552}"/>
              </a:ext>
            </a:extLst>
          </p:cNvPr>
          <p:cNvSpPr/>
          <p:nvPr/>
        </p:nvSpPr>
        <p:spPr>
          <a:xfrm>
            <a:off x="9969396" y="1534602"/>
            <a:ext cx="637739" cy="2862469"/>
          </a:xfrm>
          <a:prstGeom prst="rect">
            <a:avLst/>
          </a:prstGeom>
          <a:no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FD967B4D-C902-6515-12D3-D1CED204FFDA}"/>
              </a:ext>
            </a:extLst>
          </p:cNvPr>
          <p:cNvSpPr/>
          <p:nvPr/>
        </p:nvSpPr>
        <p:spPr>
          <a:xfrm>
            <a:off x="10654843" y="1534602"/>
            <a:ext cx="490381" cy="2862469"/>
          </a:xfrm>
          <a:prstGeom prst="rect">
            <a:avLst/>
          </a:prstGeom>
          <a:no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58EAE0A7-47E3-2158-CCB0-B58369BF71DA}"/>
              </a:ext>
            </a:extLst>
          </p:cNvPr>
          <p:cNvSpPr/>
          <p:nvPr/>
        </p:nvSpPr>
        <p:spPr>
          <a:xfrm>
            <a:off x="11192934" y="1534601"/>
            <a:ext cx="452048" cy="2862469"/>
          </a:xfrm>
          <a:prstGeom prst="rect">
            <a:avLst/>
          </a:prstGeom>
          <a:no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66412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1000"/>
                                        <p:tgtEl>
                                          <p:spTgt spid="15"/>
                                        </p:tgtEl>
                                      </p:cBhvr>
                                    </p:animEffect>
                                    <p:anim calcmode="lin" valueType="num">
                                      <p:cBhvr>
                                        <p:cTn id="51" dur="1000" fill="hold"/>
                                        <p:tgtEl>
                                          <p:spTgt spid="15"/>
                                        </p:tgtEl>
                                        <p:attrNameLst>
                                          <p:attrName>ppt_x</p:attrName>
                                        </p:attrNameLst>
                                      </p:cBhvr>
                                      <p:tavLst>
                                        <p:tav tm="0">
                                          <p:val>
                                            <p:strVal val="#ppt_x"/>
                                          </p:val>
                                        </p:tav>
                                        <p:tav tm="100000">
                                          <p:val>
                                            <p:strVal val="#ppt_x"/>
                                          </p:val>
                                        </p:tav>
                                      </p:tavLst>
                                    </p:anim>
                                    <p:anim calcmode="lin" valueType="num">
                                      <p:cBhvr>
                                        <p:cTn id="5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1000"/>
                                        <p:tgtEl>
                                          <p:spTgt spid="17"/>
                                        </p:tgtEl>
                                      </p:cBhvr>
                                    </p:animEffect>
                                    <p:anim calcmode="lin" valueType="num">
                                      <p:cBhvr>
                                        <p:cTn id="58" dur="1000" fill="hold"/>
                                        <p:tgtEl>
                                          <p:spTgt spid="17"/>
                                        </p:tgtEl>
                                        <p:attrNameLst>
                                          <p:attrName>ppt_x</p:attrName>
                                        </p:attrNameLst>
                                      </p:cBhvr>
                                      <p:tavLst>
                                        <p:tav tm="0">
                                          <p:val>
                                            <p:strVal val="#ppt_x"/>
                                          </p:val>
                                        </p:tav>
                                        <p:tav tm="100000">
                                          <p:val>
                                            <p:strVal val="#ppt_x"/>
                                          </p:val>
                                        </p:tav>
                                      </p:tavLst>
                                    </p:anim>
                                    <p:anim calcmode="lin" valueType="num">
                                      <p:cBhvr>
                                        <p:cTn id="5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fade">
                                      <p:cBhvr>
                                        <p:cTn id="64" dur="1000"/>
                                        <p:tgtEl>
                                          <p:spTgt spid="13"/>
                                        </p:tgtEl>
                                      </p:cBhvr>
                                    </p:animEffect>
                                    <p:anim calcmode="lin" valueType="num">
                                      <p:cBhvr>
                                        <p:cTn id="65" dur="1000" fill="hold"/>
                                        <p:tgtEl>
                                          <p:spTgt spid="13"/>
                                        </p:tgtEl>
                                        <p:attrNameLst>
                                          <p:attrName>ppt_x</p:attrName>
                                        </p:attrNameLst>
                                      </p:cBhvr>
                                      <p:tavLst>
                                        <p:tav tm="0">
                                          <p:val>
                                            <p:strVal val="#ppt_x"/>
                                          </p:val>
                                        </p:tav>
                                        <p:tav tm="100000">
                                          <p:val>
                                            <p:strVal val="#ppt_x"/>
                                          </p:val>
                                        </p:tav>
                                      </p:tavLst>
                                    </p:anim>
                                    <p:anim calcmode="lin" valueType="num">
                                      <p:cBhvr>
                                        <p:cTn id="66" dur="1000" fill="hold"/>
                                        <p:tgtEl>
                                          <p:spTgt spid="13"/>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fade">
                                      <p:cBhvr>
                                        <p:cTn id="69" dur="1000"/>
                                        <p:tgtEl>
                                          <p:spTgt spid="16"/>
                                        </p:tgtEl>
                                      </p:cBhvr>
                                    </p:animEffect>
                                    <p:anim calcmode="lin" valueType="num">
                                      <p:cBhvr>
                                        <p:cTn id="70" dur="1000" fill="hold"/>
                                        <p:tgtEl>
                                          <p:spTgt spid="16"/>
                                        </p:tgtEl>
                                        <p:attrNameLst>
                                          <p:attrName>ppt_x</p:attrName>
                                        </p:attrNameLst>
                                      </p:cBhvr>
                                      <p:tavLst>
                                        <p:tav tm="0">
                                          <p:val>
                                            <p:strVal val="#ppt_x"/>
                                          </p:val>
                                        </p:tav>
                                        <p:tav tm="100000">
                                          <p:val>
                                            <p:strVal val="#ppt_x"/>
                                          </p:val>
                                        </p:tav>
                                      </p:tavLst>
                                    </p:anim>
                                    <p:anim calcmode="lin" valueType="num">
                                      <p:cBhvr>
                                        <p:cTn id="7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500" fill="hold"/>
                                        <p:tgtEl>
                                          <p:spTgt spid="18"/>
                                        </p:tgtEl>
                                        <p:attrNameLst>
                                          <p:attrName>ppt_x</p:attrName>
                                        </p:attrNameLst>
                                      </p:cBhvr>
                                      <p:tavLst>
                                        <p:tav tm="0">
                                          <p:val>
                                            <p:strVal val="#ppt_x"/>
                                          </p:val>
                                        </p:tav>
                                        <p:tav tm="100000">
                                          <p:val>
                                            <p:strVal val="#ppt_x"/>
                                          </p:val>
                                        </p:tav>
                                      </p:tavLst>
                                    </p:anim>
                                    <p:anim calcmode="lin" valueType="num">
                                      <p:cBhvr additive="base">
                                        <p:cTn id="77"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4" fill="hold" grpId="0" nodeType="click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additive="base">
                                        <p:cTn id="82" dur="500" fill="hold"/>
                                        <p:tgtEl>
                                          <p:spTgt spid="19"/>
                                        </p:tgtEl>
                                        <p:attrNameLst>
                                          <p:attrName>ppt_x</p:attrName>
                                        </p:attrNameLst>
                                      </p:cBhvr>
                                      <p:tavLst>
                                        <p:tav tm="0">
                                          <p:val>
                                            <p:strVal val="#ppt_x"/>
                                          </p:val>
                                        </p:tav>
                                        <p:tav tm="100000">
                                          <p:val>
                                            <p:strVal val="#ppt_x"/>
                                          </p:val>
                                        </p:tav>
                                      </p:tavLst>
                                    </p:anim>
                                    <p:anim calcmode="lin" valueType="num">
                                      <p:cBhvr additive="base">
                                        <p:cTn id="8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 presetClass="entr" presetSubtype="4" fill="hold" grpId="0" nodeType="clickEffect">
                                  <p:stCondLst>
                                    <p:cond delay="0"/>
                                  </p:stCondLst>
                                  <p:childTnLst>
                                    <p:set>
                                      <p:cBhvr>
                                        <p:cTn id="87" dur="1" fill="hold">
                                          <p:stCondLst>
                                            <p:cond delay="0"/>
                                          </p:stCondLst>
                                        </p:cTn>
                                        <p:tgtEl>
                                          <p:spTgt spid="20"/>
                                        </p:tgtEl>
                                        <p:attrNameLst>
                                          <p:attrName>style.visibility</p:attrName>
                                        </p:attrNameLst>
                                      </p:cBhvr>
                                      <p:to>
                                        <p:strVal val="visible"/>
                                      </p:to>
                                    </p:set>
                                    <p:anim calcmode="lin" valueType="num">
                                      <p:cBhvr additive="base">
                                        <p:cTn id="88" dur="500" fill="hold"/>
                                        <p:tgtEl>
                                          <p:spTgt spid="20"/>
                                        </p:tgtEl>
                                        <p:attrNameLst>
                                          <p:attrName>ppt_x</p:attrName>
                                        </p:attrNameLst>
                                      </p:cBhvr>
                                      <p:tavLst>
                                        <p:tav tm="0">
                                          <p:val>
                                            <p:strVal val="#ppt_x"/>
                                          </p:val>
                                        </p:tav>
                                        <p:tav tm="100000">
                                          <p:val>
                                            <p:strVal val="#ppt_x"/>
                                          </p:val>
                                        </p:tav>
                                      </p:tavLst>
                                    </p:anim>
                                    <p:anim calcmode="lin" valueType="num">
                                      <p:cBhvr additive="base">
                                        <p:cTn id="8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6708310-D3DF-6BEE-6470-F8B42C1F12C0}"/>
              </a:ext>
            </a:extLst>
          </p:cNvPr>
          <p:cNvPicPr>
            <a:picLocks noChangeAspect="1"/>
          </p:cNvPicPr>
          <p:nvPr/>
        </p:nvPicPr>
        <p:blipFill>
          <a:blip r:embed="rId2"/>
          <a:stretch>
            <a:fillRect/>
          </a:stretch>
        </p:blipFill>
        <p:spPr>
          <a:xfrm>
            <a:off x="310501" y="1422218"/>
            <a:ext cx="11570997" cy="3137751"/>
          </a:xfrm>
          <a:prstGeom prst="rect">
            <a:avLst/>
          </a:prstGeom>
          <a:ln w="57150">
            <a:solidFill>
              <a:schemeClr val="tx1"/>
            </a:solidFill>
          </a:ln>
        </p:spPr>
      </p:pic>
      <p:sp>
        <p:nvSpPr>
          <p:cNvPr id="11" name="Rectangle 10">
            <a:extLst>
              <a:ext uri="{FF2B5EF4-FFF2-40B4-BE49-F238E27FC236}">
                <a16:creationId xmlns:a16="http://schemas.microsoft.com/office/drawing/2014/main" id="{CCC67681-5383-66E9-34B8-1D7546F32947}"/>
              </a:ext>
            </a:extLst>
          </p:cNvPr>
          <p:cNvSpPr/>
          <p:nvPr/>
        </p:nvSpPr>
        <p:spPr>
          <a:xfrm>
            <a:off x="0" y="0"/>
            <a:ext cx="12192000" cy="113713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7200" b="1" dirty="0"/>
              <a:t>CASE STUDY</a:t>
            </a:r>
          </a:p>
        </p:txBody>
      </p:sp>
      <p:sp>
        <p:nvSpPr>
          <p:cNvPr id="12" name="Subtitle 2">
            <a:extLst>
              <a:ext uri="{FF2B5EF4-FFF2-40B4-BE49-F238E27FC236}">
                <a16:creationId xmlns:a16="http://schemas.microsoft.com/office/drawing/2014/main" id="{7EBA557B-D147-F78B-E33C-82D3E0FB37C5}"/>
              </a:ext>
            </a:extLst>
          </p:cNvPr>
          <p:cNvSpPr txBox="1">
            <a:spLocks/>
          </p:cNvSpPr>
          <p:nvPr/>
        </p:nvSpPr>
        <p:spPr>
          <a:xfrm>
            <a:off x="1610731" y="4910989"/>
            <a:ext cx="9144000" cy="1655762"/>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Student Profile</a:t>
            </a:r>
          </a:p>
          <a:p>
            <a:r>
              <a:rPr lang="en-US" dirty="0"/>
              <a:t>Joined the school in Year 7</a:t>
            </a:r>
          </a:p>
          <a:p>
            <a:r>
              <a:rPr lang="en-US" dirty="0"/>
              <a:t>Attended every intervention including giving up core PE for extra History</a:t>
            </a:r>
          </a:p>
          <a:p>
            <a:r>
              <a:rPr lang="en-US" dirty="0"/>
              <a:t>Attended every master class and every half term.</a:t>
            </a:r>
            <a:endParaRPr lang="en-GB" dirty="0"/>
          </a:p>
        </p:txBody>
      </p:sp>
      <p:pic>
        <p:nvPicPr>
          <p:cNvPr id="14" name="Picture 13">
            <a:extLst>
              <a:ext uri="{FF2B5EF4-FFF2-40B4-BE49-F238E27FC236}">
                <a16:creationId xmlns:a16="http://schemas.microsoft.com/office/drawing/2014/main" id="{E8DD76B1-5F9B-3DE4-B864-DEE0D23E5DD0}"/>
              </a:ext>
            </a:extLst>
          </p:cNvPr>
          <p:cNvPicPr>
            <a:picLocks noChangeAspect="1"/>
          </p:cNvPicPr>
          <p:nvPr/>
        </p:nvPicPr>
        <p:blipFill>
          <a:blip r:embed="rId3"/>
          <a:stretch>
            <a:fillRect/>
          </a:stretch>
        </p:blipFill>
        <p:spPr>
          <a:xfrm>
            <a:off x="10205361" y="2980795"/>
            <a:ext cx="623336" cy="463878"/>
          </a:xfrm>
          <a:prstGeom prst="rect">
            <a:avLst/>
          </a:prstGeom>
        </p:spPr>
      </p:pic>
      <p:sp>
        <p:nvSpPr>
          <p:cNvPr id="15" name="Rectangle 14">
            <a:extLst>
              <a:ext uri="{FF2B5EF4-FFF2-40B4-BE49-F238E27FC236}">
                <a16:creationId xmlns:a16="http://schemas.microsoft.com/office/drawing/2014/main" id="{81BE0ED8-4EF5-FB89-DCCB-756EC5979D35}"/>
              </a:ext>
            </a:extLst>
          </p:cNvPr>
          <p:cNvSpPr/>
          <p:nvPr/>
        </p:nvSpPr>
        <p:spPr>
          <a:xfrm>
            <a:off x="809353" y="3864333"/>
            <a:ext cx="914400" cy="532737"/>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D6A37F21-08A9-8532-5566-239D7BBE769A}"/>
              </a:ext>
            </a:extLst>
          </p:cNvPr>
          <p:cNvSpPr/>
          <p:nvPr/>
        </p:nvSpPr>
        <p:spPr>
          <a:xfrm>
            <a:off x="3505755" y="4239336"/>
            <a:ext cx="5553185" cy="266369"/>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B96005F9-5D49-2364-1CC9-87D1810DD013}"/>
              </a:ext>
            </a:extLst>
          </p:cNvPr>
          <p:cNvSpPr/>
          <p:nvPr/>
        </p:nvSpPr>
        <p:spPr>
          <a:xfrm>
            <a:off x="809353" y="3422901"/>
            <a:ext cx="914400" cy="532737"/>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B61FD3F3-5C1B-838C-BEFA-F0314D7247B1}"/>
              </a:ext>
            </a:extLst>
          </p:cNvPr>
          <p:cNvSpPr/>
          <p:nvPr/>
        </p:nvSpPr>
        <p:spPr>
          <a:xfrm>
            <a:off x="3493722" y="3733768"/>
            <a:ext cx="5565218" cy="266369"/>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9D588705-D27F-F270-FF07-C130077B7E2D}"/>
              </a:ext>
            </a:extLst>
          </p:cNvPr>
          <p:cNvSpPr/>
          <p:nvPr/>
        </p:nvSpPr>
        <p:spPr>
          <a:xfrm>
            <a:off x="5743523" y="3954256"/>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69BCFFC3-89EE-1601-3B4E-69FF2D1A3C63}"/>
              </a:ext>
            </a:extLst>
          </p:cNvPr>
          <p:cNvSpPr/>
          <p:nvPr/>
        </p:nvSpPr>
        <p:spPr>
          <a:xfrm>
            <a:off x="5747499" y="3448688"/>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D98FF45A-5FE1-64CB-5EEC-6C49F63A086A}"/>
              </a:ext>
            </a:extLst>
          </p:cNvPr>
          <p:cNvSpPr/>
          <p:nvPr/>
        </p:nvSpPr>
        <p:spPr>
          <a:xfrm>
            <a:off x="5753712" y="2956221"/>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3DB28AFD-9B0D-D6D2-42CA-76D94F1F1F63}"/>
              </a:ext>
            </a:extLst>
          </p:cNvPr>
          <p:cNvSpPr/>
          <p:nvPr/>
        </p:nvSpPr>
        <p:spPr>
          <a:xfrm>
            <a:off x="3571048" y="3972532"/>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0CF3B0FD-8FE8-195F-D8F4-D4CE47250F6E}"/>
              </a:ext>
            </a:extLst>
          </p:cNvPr>
          <p:cNvSpPr/>
          <p:nvPr/>
        </p:nvSpPr>
        <p:spPr>
          <a:xfrm>
            <a:off x="3571048" y="3463423"/>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2390588A-E75B-0ADC-2066-58FB91B74DDC}"/>
              </a:ext>
            </a:extLst>
          </p:cNvPr>
          <p:cNvSpPr/>
          <p:nvPr/>
        </p:nvSpPr>
        <p:spPr>
          <a:xfrm>
            <a:off x="3571048" y="2944190"/>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6EA0E4BC-3C97-0F54-585C-FCBAE5840C80}"/>
              </a:ext>
            </a:extLst>
          </p:cNvPr>
          <p:cNvSpPr/>
          <p:nvPr/>
        </p:nvSpPr>
        <p:spPr>
          <a:xfrm>
            <a:off x="809353" y="2956402"/>
            <a:ext cx="914400" cy="532737"/>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357582F3-E4A6-B2EB-F6B4-95D224D8A491}"/>
              </a:ext>
            </a:extLst>
          </p:cNvPr>
          <p:cNvSpPr/>
          <p:nvPr/>
        </p:nvSpPr>
        <p:spPr>
          <a:xfrm>
            <a:off x="10195818" y="1647815"/>
            <a:ext cx="637739" cy="2862469"/>
          </a:xfrm>
          <a:prstGeom prst="rect">
            <a:avLst/>
          </a:prstGeom>
          <a:no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08766711-775E-9E7D-8B03-48B950B3B057}"/>
              </a:ext>
            </a:extLst>
          </p:cNvPr>
          <p:cNvSpPr/>
          <p:nvPr/>
        </p:nvSpPr>
        <p:spPr>
          <a:xfrm>
            <a:off x="10834469" y="1643235"/>
            <a:ext cx="490381" cy="2862469"/>
          </a:xfrm>
          <a:prstGeom prst="rect">
            <a:avLst/>
          </a:prstGeom>
          <a:no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3270DEEB-8A23-4CC7-3806-34CED7E7591A}"/>
              </a:ext>
            </a:extLst>
          </p:cNvPr>
          <p:cNvSpPr/>
          <p:nvPr/>
        </p:nvSpPr>
        <p:spPr>
          <a:xfrm>
            <a:off x="11321684" y="1643236"/>
            <a:ext cx="452048" cy="2862469"/>
          </a:xfrm>
          <a:prstGeom prst="rect">
            <a:avLst/>
          </a:prstGeom>
          <a:no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40155DA0-78F3-4F6D-FF7A-8D8506159F4F}"/>
              </a:ext>
            </a:extLst>
          </p:cNvPr>
          <p:cNvSpPr/>
          <p:nvPr/>
        </p:nvSpPr>
        <p:spPr>
          <a:xfrm>
            <a:off x="8632882" y="3991115"/>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E2B6B57B-DF6E-7D48-F717-B946DC6C3D1F}"/>
              </a:ext>
            </a:extLst>
          </p:cNvPr>
          <p:cNvSpPr/>
          <p:nvPr/>
        </p:nvSpPr>
        <p:spPr>
          <a:xfrm>
            <a:off x="8636858" y="3485547"/>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FE4B77DB-F89C-47BA-B7DC-10FD15C3A7A1}"/>
              </a:ext>
            </a:extLst>
          </p:cNvPr>
          <p:cNvSpPr/>
          <p:nvPr/>
        </p:nvSpPr>
        <p:spPr>
          <a:xfrm>
            <a:off x="8643071" y="2993080"/>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94238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000"/>
                                        <p:tgtEl>
                                          <p:spTgt spid="19"/>
                                        </p:tgtEl>
                                      </p:cBhvr>
                                    </p:animEffect>
                                    <p:anim calcmode="lin" valueType="num">
                                      <p:cBhvr>
                                        <p:cTn id="20" dur="1000" fill="hold"/>
                                        <p:tgtEl>
                                          <p:spTgt spid="19"/>
                                        </p:tgtEl>
                                        <p:attrNameLst>
                                          <p:attrName>ppt_x</p:attrName>
                                        </p:attrNameLst>
                                      </p:cBhvr>
                                      <p:tavLst>
                                        <p:tav tm="0">
                                          <p:val>
                                            <p:strVal val="#ppt_x"/>
                                          </p:val>
                                        </p:tav>
                                        <p:tav tm="100000">
                                          <p:val>
                                            <p:strVal val="#ppt_x"/>
                                          </p:val>
                                        </p:tav>
                                      </p:tavLst>
                                    </p:anim>
                                    <p:anim calcmode="lin" valueType="num">
                                      <p:cBhvr>
                                        <p:cTn id="21" dur="1000" fill="hold"/>
                                        <p:tgtEl>
                                          <p:spTgt spid="19"/>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1000"/>
                                        <p:tgtEl>
                                          <p:spTgt spid="22"/>
                                        </p:tgtEl>
                                      </p:cBhvr>
                                    </p:animEffect>
                                    <p:anim calcmode="lin" valueType="num">
                                      <p:cBhvr>
                                        <p:cTn id="25" dur="1000" fill="hold"/>
                                        <p:tgtEl>
                                          <p:spTgt spid="22"/>
                                        </p:tgtEl>
                                        <p:attrNameLst>
                                          <p:attrName>ppt_x</p:attrName>
                                        </p:attrNameLst>
                                      </p:cBhvr>
                                      <p:tavLst>
                                        <p:tav tm="0">
                                          <p:val>
                                            <p:strVal val="#ppt_x"/>
                                          </p:val>
                                        </p:tav>
                                        <p:tav tm="100000">
                                          <p:val>
                                            <p:strVal val="#ppt_x"/>
                                          </p:val>
                                        </p:tav>
                                      </p:tavLst>
                                    </p:anim>
                                    <p:anim calcmode="lin" valueType="num">
                                      <p:cBhvr>
                                        <p:cTn id="26"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000"/>
                                        <p:tgtEl>
                                          <p:spTgt spid="17"/>
                                        </p:tgtEl>
                                      </p:cBhvr>
                                    </p:animEffect>
                                    <p:anim calcmode="lin" valueType="num">
                                      <p:cBhvr>
                                        <p:cTn id="32" dur="1000" fill="hold"/>
                                        <p:tgtEl>
                                          <p:spTgt spid="17"/>
                                        </p:tgtEl>
                                        <p:attrNameLst>
                                          <p:attrName>ppt_x</p:attrName>
                                        </p:attrNameLst>
                                      </p:cBhvr>
                                      <p:tavLst>
                                        <p:tav tm="0">
                                          <p:val>
                                            <p:strVal val="#ppt_x"/>
                                          </p:val>
                                        </p:tav>
                                        <p:tav tm="100000">
                                          <p:val>
                                            <p:strVal val="#ppt_x"/>
                                          </p:val>
                                        </p:tav>
                                      </p:tavLst>
                                    </p:anim>
                                    <p:anim calcmode="lin" valueType="num">
                                      <p:cBhvr>
                                        <p:cTn id="3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1000"/>
                                        <p:tgtEl>
                                          <p:spTgt spid="18"/>
                                        </p:tgtEl>
                                      </p:cBhvr>
                                    </p:animEffect>
                                    <p:anim calcmode="lin" valueType="num">
                                      <p:cBhvr>
                                        <p:cTn id="39" dur="1000" fill="hold"/>
                                        <p:tgtEl>
                                          <p:spTgt spid="18"/>
                                        </p:tgtEl>
                                        <p:attrNameLst>
                                          <p:attrName>ppt_x</p:attrName>
                                        </p:attrNameLst>
                                      </p:cBhvr>
                                      <p:tavLst>
                                        <p:tav tm="0">
                                          <p:val>
                                            <p:strVal val="#ppt_x"/>
                                          </p:val>
                                        </p:tav>
                                        <p:tav tm="100000">
                                          <p:val>
                                            <p:strVal val="#ppt_x"/>
                                          </p:val>
                                        </p:tav>
                                      </p:tavLst>
                                    </p:anim>
                                    <p:anim calcmode="lin" valueType="num">
                                      <p:cBhvr>
                                        <p:cTn id="4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1000"/>
                                        <p:tgtEl>
                                          <p:spTgt spid="20"/>
                                        </p:tgtEl>
                                      </p:cBhvr>
                                    </p:animEffect>
                                    <p:anim calcmode="lin" valueType="num">
                                      <p:cBhvr>
                                        <p:cTn id="46" dur="1000" fill="hold"/>
                                        <p:tgtEl>
                                          <p:spTgt spid="20"/>
                                        </p:tgtEl>
                                        <p:attrNameLst>
                                          <p:attrName>ppt_x</p:attrName>
                                        </p:attrNameLst>
                                      </p:cBhvr>
                                      <p:tavLst>
                                        <p:tav tm="0">
                                          <p:val>
                                            <p:strVal val="#ppt_x"/>
                                          </p:val>
                                        </p:tav>
                                        <p:tav tm="100000">
                                          <p:val>
                                            <p:strVal val="#ppt_x"/>
                                          </p:val>
                                        </p:tav>
                                      </p:tavLst>
                                    </p:anim>
                                    <p:anim calcmode="lin" valueType="num">
                                      <p:cBhvr>
                                        <p:cTn id="47" dur="1000" fill="hold"/>
                                        <p:tgtEl>
                                          <p:spTgt spid="20"/>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fade">
                                      <p:cBhvr>
                                        <p:cTn id="50" dur="1000"/>
                                        <p:tgtEl>
                                          <p:spTgt spid="23"/>
                                        </p:tgtEl>
                                      </p:cBhvr>
                                    </p:animEffect>
                                    <p:anim calcmode="lin" valueType="num">
                                      <p:cBhvr>
                                        <p:cTn id="51" dur="1000" fill="hold"/>
                                        <p:tgtEl>
                                          <p:spTgt spid="23"/>
                                        </p:tgtEl>
                                        <p:attrNameLst>
                                          <p:attrName>ppt_x</p:attrName>
                                        </p:attrNameLst>
                                      </p:cBhvr>
                                      <p:tavLst>
                                        <p:tav tm="0">
                                          <p:val>
                                            <p:strVal val="#ppt_x"/>
                                          </p:val>
                                        </p:tav>
                                        <p:tav tm="100000">
                                          <p:val>
                                            <p:strVal val="#ppt_x"/>
                                          </p:val>
                                        </p:tav>
                                      </p:tavLst>
                                    </p:anim>
                                    <p:anim calcmode="lin" valueType="num">
                                      <p:cBhvr>
                                        <p:cTn id="52"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1000"/>
                                        <p:tgtEl>
                                          <p:spTgt spid="25"/>
                                        </p:tgtEl>
                                      </p:cBhvr>
                                    </p:animEffect>
                                    <p:anim calcmode="lin" valueType="num">
                                      <p:cBhvr>
                                        <p:cTn id="58" dur="1000" fill="hold"/>
                                        <p:tgtEl>
                                          <p:spTgt spid="25"/>
                                        </p:tgtEl>
                                        <p:attrNameLst>
                                          <p:attrName>ppt_x</p:attrName>
                                        </p:attrNameLst>
                                      </p:cBhvr>
                                      <p:tavLst>
                                        <p:tav tm="0">
                                          <p:val>
                                            <p:strVal val="#ppt_x"/>
                                          </p:val>
                                        </p:tav>
                                        <p:tav tm="100000">
                                          <p:val>
                                            <p:strVal val="#ppt_x"/>
                                          </p:val>
                                        </p:tav>
                                      </p:tavLst>
                                    </p:anim>
                                    <p:anim calcmode="lin" valueType="num">
                                      <p:cBhvr>
                                        <p:cTn id="5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1000"/>
                                        <p:tgtEl>
                                          <p:spTgt spid="21"/>
                                        </p:tgtEl>
                                      </p:cBhvr>
                                    </p:animEffect>
                                    <p:anim calcmode="lin" valueType="num">
                                      <p:cBhvr>
                                        <p:cTn id="65" dur="1000" fill="hold"/>
                                        <p:tgtEl>
                                          <p:spTgt spid="21"/>
                                        </p:tgtEl>
                                        <p:attrNameLst>
                                          <p:attrName>ppt_x</p:attrName>
                                        </p:attrNameLst>
                                      </p:cBhvr>
                                      <p:tavLst>
                                        <p:tav tm="0">
                                          <p:val>
                                            <p:strVal val="#ppt_x"/>
                                          </p:val>
                                        </p:tav>
                                        <p:tav tm="100000">
                                          <p:val>
                                            <p:strVal val="#ppt_x"/>
                                          </p:val>
                                        </p:tav>
                                      </p:tavLst>
                                    </p:anim>
                                    <p:anim calcmode="lin" valueType="num">
                                      <p:cBhvr>
                                        <p:cTn id="66" dur="1000" fill="hold"/>
                                        <p:tgtEl>
                                          <p:spTgt spid="2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fade">
                                      <p:cBhvr>
                                        <p:cTn id="69" dur="1000"/>
                                        <p:tgtEl>
                                          <p:spTgt spid="24"/>
                                        </p:tgtEl>
                                      </p:cBhvr>
                                    </p:animEffect>
                                    <p:anim calcmode="lin" valueType="num">
                                      <p:cBhvr>
                                        <p:cTn id="70" dur="1000" fill="hold"/>
                                        <p:tgtEl>
                                          <p:spTgt spid="24"/>
                                        </p:tgtEl>
                                        <p:attrNameLst>
                                          <p:attrName>ppt_x</p:attrName>
                                        </p:attrNameLst>
                                      </p:cBhvr>
                                      <p:tavLst>
                                        <p:tav tm="0">
                                          <p:val>
                                            <p:strVal val="#ppt_x"/>
                                          </p:val>
                                        </p:tav>
                                        <p:tav tm="100000">
                                          <p:val>
                                            <p:strVal val="#ppt_x"/>
                                          </p:val>
                                        </p:tav>
                                      </p:tavLst>
                                    </p:anim>
                                    <p:anim calcmode="lin" valueType="num">
                                      <p:cBhvr>
                                        <p:cTn id="71"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additive="base">
                                        <p:cTn id="76" dur="500" fill="hold"/>
                                        <p:tgtEl>
                                          <p:spTgt spid="26"/>
                                        </p:tgtEl>
                                        <p:attrNameLst>
                                          <p:attrName>ppt_x</p:attrName>
                                        </p:attrNameLst>
                                      </p:cBhvr>
                                      <p:tavLst>
                                        <p:tav tm="0">
                                          <p:val>
                                            <p:strVal val="#ppt_x"/>
                                          </p:val>
                                        </p:tav>
                                        <p:tav tm="100000">
                                          <p:val>
                                            <p:strVal val="#ppt_x"/>
                                          </p:val>
                                        </p:tav>
                                      </p:tavLst>
                                    </p:anim>
                                    <p:anim calcmode="lin" valueType="num">
                                      <p:cBhvr additive="base">
                                        <p:cTn id="77"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4" fill="hold" grpId="0" nodeType="click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additive="base">
                                        <p:cTn id="82" dur="500" fill="hold"/>
                                        <p:tgtEl>
                                          <p:spTgt spid="27"/>
                                        </p:tgtEl>
                                        <p:attrNameLst>
                                          <p:attrName>ppt_x</p:attrName>
                                        </p:attrNameLst>
                                      </p:cBhvr>
                                      <p:tavLst>
                                        <p:tav tm="0">
                                          <p:val>
                                            <p:strVal val="#ppt_x"/>
                                          </p:val>
                                        </p:tav>
                                        <p:tav tm="100000">
                                          <p:val>
                                            <p:strVal val="#ppt_x"/>
                                          </p:val>
                                        </p:tav>
                                      </p:tavLst>
                                    </p:anim>
                                    <p:anim calcmode="lin" valueType="num">
                                      <p:cBhvr additive="base">
                                        <p:cTn id="8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 presetClass="entr" presetSubtype="4" fill="hold" grpId="0" nodeType="click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additive="base">
                                        <p:cTn id="88" dur="500" fill="hold"/>
                                        <p:tgtEl>
                                          <p:spTgt spid="28"/>
                                        </p:tgtEl>
                                        <p:attrNameLst>
                                          <p:attrName>ppt_x</p:attrName>
                                        </p:attrNameLst>
                                      </p:cBhvr>
                                      <p:tavLst>
                                        <p:tav tm="0">
                                          <p:val>
                                            <p:strVal val="#ppt_x"/>
                                          </p:val>
                                        </p:tav>
                                        <p:tav tm="100000">
                                          <p:val>
                                            <p:strVal val="#ppt_x"/>
                                          </p:val>
                                        </p:tav>
                                      </p:tavLst>
                                    </p:anim>
                                    <p:anim calcmode="lin" valueType="num">
                                      <p:cBhvr additive="base">
                                        <p:cTn id="89"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42" presetClass="entr" presetSubtype="0" fill="hold" grpId="0" nodeType="click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1000"/>
                                        <p:tgtEl>
                                          <p:spTgt spid="29"/>
                                        </p:tgtEl>
                                      </p:cBhvr>
                                    </p:animEffect>
                                    <p:anim calcmode="lin" valueType="num">
                                      <p:cBhvr>
                                        <p:cTn id="95" dur="1000" fill="hold"/>
                                        <p:tgtEl>
                                          <p:spTgt spid="29"/>
                                        </p:tgtEl>
                                        <p:attrNameLst>
                                          <p:attrName>ppt_x</p:attrName>
                                        </p:attrNameLst>
                                      </p:cBhvr>
                                      <p:tavLst>
                                        <p:tav tm="0">
                                          <p:val>
                                            <p:strVal val="#ppt_x"/>
                                          </p:val>
                                        </p:tav>
                                        <p:tav tm="100000">
                                          <p:val>
                                            <p:strVal val="#ppt_x"/>
                                          </p:val>
                                        </p:tav>
                                      </p:tavLst>
                                    </p:anim>
                                    <p:anim calcmode="lin" valueType="num">
                                      <p:cBhvr>
                                        <p:cTn id="9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42" presetClass="entr" presetSubtype="0" fill="hold" grpId="0" nodeType="clickEffect">
                                  <p:stCondLst>
                                    <p:cond delay="0"/>
                                  </p:stCondLst>
                                  <p:childTnLst>
                                    <p:set>
                                      <p:cBhvr>
                                        <p:cTn id="100" dur="1" fill="hold">
                                          <p:stCondLst>
                                            <p:cond delay="0"/>
                                          </p:stCondLst>
                                        </p:cTn>
                                        <p:tgtEl>
                                          <p:spTgt spid="30"/>
                                        </p:tgtEl>
                                        <p:attrNameLst>
                                          <p:attrName>style.visibility</p:attrName>
                                        </p:attrNameLst>
                                      </p:cBhvr>
                                      <p:to>
                                        <p:strVal val="visible"/>
                                      </p:to>
                                    </p:set>
                                    <p:animEffect transition="in" filter="fade">
                                      <p:cBhvr>
                                        <p:cTn id="101" dur="1000"/>
                                        <p:tgtEl>
                                          <p:spTgt spid="30"/>
                                        </p:tgtEl>
                                      </p:cBhvr>
                                    </p:animEffect>
                                    <p:anim calcmode="lin" valueType="num">
                                      <p:cBhvr>
                                        <p:cTn id="102" dur="1000" fill="hold"/>
                                        <p:tgtEl>
                                          <p:spTgt spid="30"/>
                                        </p:tgtEl>
                                        <p:attrNameLst>
                                          <p:attrName>ppt_x</p:attrName>
                                        </p:attrNameLst>
                                      </p:cBhvr>
                                      <p:tavLst>
                                        <p:tav tm="0">
                                          <p:val>
                                            <p:strVal val="#ppt_x"/>
                                          </p:val>
                                        </p:tav>
                                        <p:tav tm="100000">
                                          <p:val>
                                            <p:strVal val="#ppt_x"/>
                                          </p:val>
                                        </p:tav>
                                      </p:tavLst>
                                    </p:anim>
                                    <p:anim calcmode="lin" valueType="num">
                                      <p:cBhvr>
                                        <p:cTn id="103"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42" presetClass="entr" presetSubtype="0" fill="hold" grpId="0" nodeType="clickEffect">
                                  <p:stCondLst>
                                    <p:cond delay="0"/>
                                  </p:stCondLst>
                                  <p:childTnLst>
                                    <p:set>
                                      <p:cBhvr>
                                        <p:cTn id="107" dur="1" fill="hold">
                                          <p:stCondLst>
                                            <p:cond delay="0"/>
                                          </p:stCondLst>
                                        </p:cTn>
                                        <p:tgtEl>
                                          <p:spTgt spid="31"/>
                                        </p:tgtEl>
                                        <p:attrNameLst>
                                          <p:attrName>style.visibility</p:attrName>
                                        </p:attrNameLst>
                                      </p:cBhvr>
                                      <p:to>
                                        <p:strVal val="visible"/>
                                      </p:to>
                                    </p:set>
                                    <p:animEffect transition="in" filter="fade">
                                      <p:cBhvr>
                                        <p:cTn id="108" dur="1000"/>
                                        <p:tgtEl>
                                          <p:spTgt spid="31"/>
                                        </p:tgtEl>
                                      </p:cBhvr>
                                    </p:animEffect>
                                    <p:anim calcmode="lin" valueType="num">
                                      <p:cBhvr>
                                        <p:cTn id="109" dur="1000" fill="hold"/>
                                        <p:tgtEl>
                                          <p:spTgt spid="31"/>
                                        </p:tgtEl>
                                        <p:attrNameLst>
                                          <p:attrName>ppt_x</p:attrName>
                                        </p:attrNameLst>
                                      </p:cBhvr>
                                      <p:tavLst>
                                        <p:tav tm="0">
                                          <p:val>
                                            <p:strVal val="#ppt_x"/>
                                          </p:val>
                                        </p:tav>
                                        <p:tav tm="100000">
                                          <p:val>
                                            <p:strVal val="#ppt_x"/>
                                          </p:val>
                                        </p:tav>
                                      </p:tavLst>
                                    </p:anim>
                                    <p:anim calcmode="lin" valueType="num">
                                      <p:cBhvr>
                                        <p:cTn id="11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EDE43BC-D916-98C1-CE69-ECC1172A777D}"/>
              </a:ext>
            </a:extLst>
          </p:cNvPr>
          <p:cNvPicPr>
            <a:picLocks noChangeAspect="1"/>
          </p:cNvPicPr>
          <p:nvPr/>
        </p:nvPicPr>
        <p:blipFill>
          <a:blip r:embed="rId3"/>
          <a:stretch>
            <a:fillRect/>
          </a:stretch>
        </p:blipFill>
        <p:spPr>
          <a:xfrm>
            <a:off x="0" y="1768100"/>
            <a:ext cx="12192000" cy="3321800"/>
          </a:xfrm>
          <a:prstGeom prst="rect">
            <a:avLst/>
          </a:prstGeom>
        </p:spPr>
      </p:pic>
      <p:sp>
        <p:nvSpPr>
          <p:cNvPr id="6" name="Rectangle 5">
            <a:extLst>
              <a:ext uri="{FF2B5EF4-FFF2-40B4-BE49-F238E27FC236}">
                <a16:creationId xmlns:a16="http://schemas.microsoft.com/office/drawing/2014/main" id="{CFB8CC39-A1B6-7A35-DF20-FAA2DFB5D9AE}"/>
              </a:ext>
            </a:extLst>
          </p:cNvPr>
          <p:cNvSpPr/>
          <p:nvPr/>
        </p:nvSpPr>
        <p:spPr>
          <a:xfrm>
            <a:off x="628153" y="4418298"/>
            <a:ext cx="914400" cy="532737"/>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AF488CC-17BD-6DC9-D766-439FB9EF28D8}"/>
              </a:ext>
            </a:extLst>
          </p:cNvPr>
          <p:cNvSpPr/>
          <p:nvPr/>
        </p:nvSpPr>
        <p:spPr>
          <a:xfrm>
            <a:off x="3587363" y="4722564"/>
            <a:ext cx="6020704" cy="266369"/>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C21D210-AB17-F981-2363-60A243E60570}"/>
              </a:ext>
            </a:extLst>
          </p:cNvPr>
          <p:cNvSpPr/>
          <p:nvPr/>
        </p:nvSpPr>
        <p:spPr>
          <a:xfrm>
            <a:off x="628153" y="3908066"/>
            <a:ext cx="914400" cy="532737"/>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C52D235-32CF-423F-561A-7B1364D63260}"/>
              </a:ext>
            </a:extLst>
          </p:cNvPr>
          <p:cNvSpPr/>
          <p:nvPr/>
        </p:nvSpPr>
        <p:spPr>
          <a:xfrm>
            <a:off x="3587363" y="4166480"/>
            <a:ext cx="6020704" cy="266369"/>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E4F2D4F0-5CDB-EFE2-FEDF-D561030DD75B}"/>
              </a:ext>
            </a:extLst>
          </p:cNvPr>
          <p:cNvSpPr/>
          <p:nvPr/>
        </p:nvSpPr>
        <p:spPr>
          <a:xfrm>
            <a:off x="6952645" y="4436256"/>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F3937E63-0212-572D-7B41-565E770F464B}"/>
              </a:ext>
            </a:extLst>
          </p:cNvPr>
          <p:cNvSpPr/>
          <p:nvPr/>
        </p:nvSpPr>
        <p:spPr>
          <a:xfrm>
            <a:off x="6952645" y="3919354"/>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A0BBFCB-2ACE-718C-1F6F-1E4FFE2F0ADD}"/>
              </a:ext>
            </a:extLst>
          </p:cNvPr>
          <p:cNvSpPr/>
          <p:nvPr/>
        </p:nvSpPr>
        <p:spPr>
          <a:xfrm>
            <a:off x="6952645" y="3383340"/>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9A260E8B-D32D-FFAA-44D3-7E6E01C32A39}"/>
              </a:ext>
            </a:extLst>
          </p:cNvPr>
          <p:cNvSpPr/>
          <p:nvPr/>
        </p:nvSpPr>
        <p:spPr>
          <a:xfrm>
            <a:off x="3686755" y="4430992"/>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D6C2FF6D-6368-FBA9-73A9-AABA31C21020}"/>
              </a:ext>
            </a:extLst>
          </p:cNvPr>
          <p:cNvSpPr/>
          <p:nvPr/>
        </p:nvSpPr>
        <p:spPr>
          <a:xfrm>
            <a:off x="3686755" y="3929992"/>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686FB6BA-C414-DE75-ECCF-1BDFBAEF2780}"/>
              </a:ext>
            </a:extLst>
          </p:cNvPr>
          <p:cNvSpPr/>
          <p:nvPr/>
        </p:nvSpPr>
        <p:spPr>
          <a:xfrm>
            <a:off x="3686755" y="3372053"/>
            <a:ext cx="278296" cy="270345"/>
          </a:xfrm>
          <a:prstGeom prst="ellipse">
            <a:avLst/>
          </a:prstGeom>
          <a:no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AFC4475D-168A-A927-225D-D6AF9D6765E2}"/>
              </a:ext>
            </a:extLst>
          </p:cNvPr>
          <p:cNvSpPr/>
          <p:nvPr/>
        </p:nvSpPr>
        <p:spPr>
          <a:xfrm>
            <a:off x="628153" y="3397834"/>
            <a:ext cx="914400" cy="532737"/>
          </a:xfrm>
          <a:prstGeom prst="rect">
            <a:avLst/>
          </a:prstGeom>
          <a:noFill/>
          <a:ln w="3810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E74EB1E9-C623-62C2-2B9C-3DDA71D69951}"/>
              </a:ext>
            </a:extLst>
          </p:cNvPr>
          <p:cNvSpPr/>
          <p:nvPr/>
        </p:nvSpPr>
        <p:spPr>
          <a:xfrm>
            <a:off x="10246298" y="1534602"/>
            <a:ext cx="727613" cy="3654324"/>
          </a:xfrm>
          <a:prstGeom prst="rect">
            <a:avLst/>
          </a:prstGeom>
          <a:no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D24DE443-8CAC-08C4-E61E-01E1D86D1193}"/>
              </a:ext>
            </a:extLst>
          </p:cNvPr>
          <p:cNvSpPr/>
          <p:nvPr/>
        </p:nvSpPr>
        <p:spPr>
          <a:xfrm>
            <a:off x="10973911" y="1534602"/>
            <a:ext cx="490381" cy="3654324"/>
          </a:xfrm>
          <a:prstGeom prst="rect">
            <a:avLst/>
          </a:prstGeom>
          <a:no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6AE015DF-6ABA-9869-32D3-22601B3B1892}"/>
              </a:ext>
            </a:extLst>
          </p:cNvPr>
          <p:cNvSpPr/>
          <p:nvPr/>
        </p:nvSpPr>
        <p:spPr>
          <a:xfrm>
            <a:off x="11472010" y="1534602"/>
            <a:ext cx="490381" cy="3654324"/>
          </a:xfrm>
          <a:prstGeom prst="rect">
            <a:avLst/>
          </a:prstGeom>
          <a:no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57E946E8-2356-5FBF-F1C0-3CBA7D1FB9DB}"/>
              </a:ext>
            </a:extLst>
          </p:cNvPr>
          <p:cNvSpPr/>
          <p:nvPr/>
        </p:nvSpPr>
        <p:spPr>
          <a:xfrm>
            <a:off x="0" y="0"/>
            <a:ext cx="12192000" cy="113713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7200" b="1" dirty="0"/>
              <a:t>CASE STUDY</a:t>
            </a:r>
          </a:p>
        </p:txBody>
      </p:sp>
      <p:sp>
        <p:nvSpPr>
          <p:cNvPr id="23" name="Subtitle 2">
            <a:extLst>
              <a:ext uri="{FF2B5EF4-FFF2-40B4-BE49-F238E27FC236}">
                <a16:creationId xmlns:a16="http://schemas.microsoft.com/office/drawing/2014/main" id="{C0CC1098-682E-5E8C-8FEC-D906FFFD10BE}"/>
              </a:ext>
            </a:extLst>
          </p:cNvPr>
          <p:cNvSpPr txBox="1">
            <a:spLocks/>
          </p:cNvSpPr>
          <p:nvPr/>
        </p:nvSpPr>
        <p:spPr>
          <a:xfrm>
            <a:off x="1618683" y="5224184"/>
            <a:ext cx="9144000" cy="1655762"/>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Student Profile</a:t>
            </a:r>
          </a:p>
          <a:p>
            <a:r>
              <a:rPr lang="en-US" dirty="0"/>
              <a:t>Joined the school in Year 7 – believed he could achieve on the day.</a:t>
            </a:r>
          </a:p>
          <a:p>
            <a:r>
              <a:rPr lang="en-US" dirty="0"/>
              <a:t>Did not attend intervention sessions offered </a:t>
            </a:r>
          </a:p>
          <a:p>
            <a:r>
              <a:rPr lang="en-US" dirty="0"/>
              <a:t>Did not improve effort over the years.</a:t>
            </a:r>
            <a:endParaRPr lang="en-GB" dirty="0"/>
          </a:p>
        </p:txBody>
      </p:sp>
    </p:spTree>
    <p:extLst>
      <p:ext uri="{BB962C8B-B14F-4D97-AF65-F5344CB8AC3E}">
        <p14:creationId xmlns:p14="http://schemas.microsoft.com/office/powerpoint/2010/main" val="699639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
                                          </p:val>
                                        </p:tav>
                                        <p:tav tm="100000">
                                          <p:val>
                                            <p:strVal val="#ppt_x"/>
                                          </p:val>
                                        </p:tav>
                                      </p:tavLst>
                                    </p:anim>
                                    <p:anim calcmode="lin" valueType="num">
                                      <p:cBhvr>
                                        <p:cTn id="4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1000"/>
                                        <p:tgtEl>
                                          <p:spTgt spid="11"/>
                                        </p:tgtEl>
                                      </p:cBhvr>
                                    </p:animEffect>
                                    <p:anim calcmode="lin" valueType="num">
                                      <p:cBhvr>
                                        <p:cTn id="46" dur="1000" fill="hold"/>
                                        <p:tgtEl>
                                          <p:spTgt spid="11"/>
                                        </p:tgtEl>
                                        <p:attrNameLst>
                                          <p:attrName>ppt_x</p:attrName>
                                        </p:attrNameLst>
                                      </p:cBhvr>
                                      <p:tavLst>
                                        <p:tav tm="0">
                                          <p:val>
                                            <p:strVal val="#ppt_x"/>
                                          </p:val>
                                        </p:tav>
                                        <p:tav tm="100000">
                                          <p:val>
                                            <p:strVal val="#ppt_x"/>
                                          </p:val>
                                        </p:tav>
                                      </p:tavLst>
                                    </p:anim>
                                    <p:anim calcmode="lin" valueType="num">
                                      <p:cBhvr>
                                        <p:cTn id="47" dur="1000" fill="hold"/>
                                        <p:tgtEl>
                                          <p:spTgt spid="11"/>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1000"/>
                                        <p:tgtEl>
                                          <p:spTgt spid="14"/>
                                        </p:tgtEl>
                                      </p:cBhvr>
                                    </p:animEffect>
                                    <p:anim calcmode="lin" valueType="num">
                                      <p:cBhvr>
                                        <p:cTn id="51" dur="1000" fill="hold"/>
                                        <p:tgtEl>
                                          <p:spTgt spid="14"/>
                                        </p:tgtEl>
                                        <p:attrNameLst>
                                          <p:attrName>ppt_x</p:attrName>
                                        </p:attrNameLst>
                                      </p:cBhvr>
                                      <p:tavLst>
                                        <p:tav tm="0">
                                          <p:val>
                                            <p:strVal val="#ppt_x"/>
                                          </p:val>
                                        </p:tav>
                                        <p:tav tm="100000">
                                          <p:val>
                                            <p:strVal val="#ppt_x"/>
                                          </p:val>
                                        </p:tav>
                                      </p:tavLst>
                                    </p:anim>
                                    <p:anim calcmode="lin" valueType="num">
                                      <p:cBhvr>
                                        <p:cTn id="5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1000"/>
                                        <p:tgtEl>
                                          <p:spTgt spid="16"/>
                                        </p:tgtEl>
                                      </p:cBhvr>
                                    </p:animEffect>
                                    <p:anim calcmode="lin" valueType="num">
                                      <p:cBhvr>
                                        <p:cTn id="58" dur="1000" fill="hold"/>
                                        <p:tgtEl>
                                          <p:spTgt spid="16"/>
                                        </p:tgtEl>
                                        <p:attrNameLst>
                                          <p:attrName>ppt_x</p:attrName>
                                        </p:attrNameLst>
                                      </p:cBhvr>
                                      <p:tavLst>
                                        <p:tav tm="0">
                                          <p:val>
                                            <p:strVal val="#ppt_x"/>
                                          </p:val>
                                        </p:tav>
                                        <p:tav tm="100000">
                                          <p:val>
                                            <p:strVal val="#ppt_x"/>
                                          </p:val>
                                        </p:tav>
                                      </p:tavLst>
                                    </p:anim>
                                    <p:anim calcmode="lin" valueType="num">
                                      <p:cBhvr>
                                        <p:cTn id="5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
                                          </p:val>
                                        </p:tav>
                                        <p:tav tm="100000">
                                          <p:val>
                                            <p:strVal val="#ppt_x"/>
                                          </p:val>
                                        </p:tav>
                                      </p:tavLst>
                                    </p:anim>
                                    <p:anim calcmode="lin" valueType="num">
                                      <p:cBhvr>
                                        <p:cTn id="66" dur="1000" fill="hold"/>
                                        <p:tgtEl>
                                          <p:spTgt spid="12"/>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fade">
                                      <p:cBhvr>
                                        <p:cTn id="69" dur="1000"/>
                                        <p:tgtEl>
                                          <p:spTgt spid="15"/>
                                        </p:tgtEl>
                                      </p:cBhvr>
                                    </p:animEffect>
                                    <p:anim calcmode="lin" valueType="num">
                                      <p:cBhvr>
                                        <p:cTn id="70" dur="1000" fill="hold"/>
                                        <p:tgtEl>
                                          <p:spTgt spid="15"/>
                                        </p:tgtEl>
                                        <p:attrNameLst>
                                          <p:attrName>ppt_x</p:attrName>
                                        </p:attrNameLst>
                                      </p:cBhvr>
                                      <p:tavLst>
                                        <p:tav tm="0">
                                          <p:val>
                                            <p:strVal val="#ppt_x"/>
                                          </p:val>
                                        </p:tav>
                                        <p:tav tm="100000">
                                          <p:val>
                                            <p:strVal val="#ppt_x"/>
                                          </p:val>
                                        </p:tav>
                                      </p:tavLst>
                                    </p:anim>
                                    <p:anim calcmode="lin" valueType="num">
                                      <p:cBhvr>
                                        <p:cTn id="7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500" fill="hold"/>
                                        <p:tgtEl>
                                          <p:spTgt spid="17"/>
                                        </p:tgtEl>
                                        <p:attrNameLst>
                                          <p:attrName>ppt_x</p:attrName>
                                        </p:attrNameLst>
                                      </p:cBhvr>
                                      <p:tavLst>
                                        <p:tav tm="0">
                                          <p:val>
                                            <p:strVal val="#ppt_x"/>
                                          </p:val>
                                        </p:tav>
                                        <p:tav tm="100000">
                                          <p:val>
                                            <p:strVal val="#ppt_x"/>
                                          </p:val>
                                        </p:tav>
                                      </p:tavLst>
                                    </p:anim>
                                    <p:anim calcmode="lin" valueType="num">
                                      <p:cBhvr additive="base">
                                        <p:cTn id="7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4" fill="hold" grpId="0" nodeType="click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500" fill="hold"/>
                                        <p:tgtEl>
                                          <p:spTgt spid="18"/>
                                        </p:tgtEl>
                                        <p:attrNameLst>
                                          <p:attrName>ppt_x</p:attrName>
                                        </p:attrNameLst>
                                      </p:cBhvr>
                                      <p:tavLst>
                                        <p:tav tm="0">
                                          <p:val>
                                            <p:strVal val="#ppt_x"/>
                                          </p:val>
                                        </p:tav>
                                        <p:tav tm="100000">
                                          <p:val>
                                            <p:strVal val="#ppt_x"/>
                                          </p:val>
                                        </p:tav>
                                      </p:tavLst>
                                    </p:anim>
                                    <p:anim calcmode="lin" valueType="num">
                                      <p:cBhvr additive="base">
                                        <p:cTn id="8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 presetClass="entr" presetSubtype="4" fill="hold" grpId="0" nodeType="clickEffect">
                                  <p:stCondLst>
                                    <p:cond delay="0"/>
                                  </p:stCondLst>
                                  <p:childTnLst>
                                    <p:set>
                                      <p:cBhvr>
                                        <p:cTn id="87" dur="1" fill="hold">
                                          <p:stCondLst>
                                            <p:cond delay="0"/>
                                          </p:stCondLst>
                                        </p:cTn>
                                        <p:tgtEl>
                                          <p:spTgt spid="19"/>
                                        </p:tgtEl>
                                        <p:attrNameLst>
                                          <p:attrName>style.visibility</p:attrName>
                                        </p:attrNameLst>
                                      </p:cBhvr>
                                      <p:to>
                                        <p:strVal val="visible"/>
                                      </p:to>
                                    </p:set>
                                    <p:anim calcmode="lin" valueType="num">
                                      <p:cBhvr additive="base">
                                        <p:cTn id="88" dur="500" fill="hold"/>
                                        <p:tgtEl>
                                          <p:spTgt spid="19"/>
                                        </p:tgtEl>
                                        <p:attrNameLst>
                                          <p:attrName>ppt_x</p:attrName>
                                        </p:attrNameLst>
                                      </p:cBhvr>
                                      <p:tavLst>
                                        <p:tav tm="0">
                                          <p:val>
                                            <p:strVal val="#ppt_x"/>
                                          </p:val>
                                        </p:tav>
                                        <p:tav tm="100000">
                                          <p:val>
                                            <p:strVal val="#ppt_x"/>
                                          </p:val>
                                        </p:tav>
                                      </p:tavLst>
                                    </p:anim>
                                    <p:anim calcmode="lin" valueType="num">
                                      <p:cBhvr additive="base">
                                        <p:cTn id="89"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E2C697-92FE-2AFE-9DCA-A14A7FBCFFEC}"/>
              </a:ext>
            </a:extLst>
          </p:cNvPr>
          <p:cNvSpPr/>
          <p:nvPr/>
        </p:nvSpPr>
        <p:spPr>
          <a:xfrm>
            <a:off x="0" y="0"/>
            <a:ext cx="12192000" cy="113713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7200" b="1" dirty="0"/>
              <a:t>GOOD LEARNER HABITS</a:t>
            </a:r>
          </a:p>
        </p:txBody>
      </p:sp>
      <p:sp>
        <p:nvSpPr>
          <p:cNvPr id="9" name="TextBox 8">
            <a:extLst>
              <a:ext uri="{FF2B5EF4-FFF2-40B4-BE49-F238E27FC236}">
                <a16:creationId xmlns:a16="http://schemas.microsoft.com/office/drawing/2014/main" id="{603F4E58-2E41-1C0B-AEB0-FDC3AA435A3C}"/>
              </a:ext>
            </a:extLst>
          </p:cNvPr>
          <p:cNvSpPr txBox="1"/>
          <p:nvPr/>
        </p:nvSpPr>
        <p:spPr>
          <a:xfrm>
            <a:off x="8798476" y="1319913"/>
            <a:ext cx="3393500" cy="5355312"/>
          </a:xfrm>
          <a:prstGeom prst="rect">
            <a:avLst/>
          </a:prstGeom>
          <a:noFill/>
        </p:spPr>
        <p:txBody>
          <a:bodyPr wrap="square" rtlCol="0">
            <a:spAutoFit/>
          </a:bodyPr>
          <a:lstStyle/>
          <a:p>
            <a:r>
              <a:rPr lang="en-GB" b="1" dirty="0"/>
              <a:t>EAT A HEALTHY BREAKFAST EVERY DAY – AVOID JUNK FOOD</a:t>
            </a:r>
          </a:p>
          <a:p>
            <a:pPr marL="285750" indent="-285750">
              <a:buFont typeface="Arial" panose="020B0604020202020204" pitchFamily="34" charset="0"/>
              <a:buChar char="•"/>
            </a:pPr>
            <a:endParaRPr lang="en-GB" b="1" dirty="0"/>
          </a:p>
          <a:p>
            <a:r>
              <a:rPr lang="en-GB" b="1" dirty="0"/>
              <a:t>PUT YOUR MOBILE PHONE AWAY WHILST REVISING</a:t>
            </a:r>
          </a:p>
          <a:p>
            <a:endParaRPr lang="en-GB" b="1" dirty="0"/>
          </a:p>
          <a:p>
            <a:r>
              <a:rPr lang="en-GB" b="1" dirty="0"/>
              <a:t>TRY AND REVISE IN AN UNCLUTTERED ENVIRONMENT</a:t>
            </a:r>
          </a:p>
          <a:p>
            <a:endParaRPr lang="en-GB" b="1" dirty="0"/>
          </a:p>
          <a:p>
            <a:r>
              <a:rPr lang="en-GB" b="1" dirty="0"/>
              <a:t>PREVENT NOISE AND DISTRACTIONS LIKE THE TV</a:t>
            </a:r>
          </a:p>
          <a:p>
            <a:endParaRPr lang="en-GB" b="1" dirty="0"/>
          </a:p>
          <a:p>
            <a:r>
              <a:rPr lang="en-GB" b="1" dirty="0"/>
              <a:t>FOCUS YOUR REVISION – ONE SUBJECT AT A TIME.</a:t>
            </a:r>
          </a:p>
          <a:p>
            <a:endParaRPr lang="en-GB" b="1" dirty="0"/>
          </a:p>
          <a:p>
            <a:r>
              <a:rPr lang="en-GB" b="1" dirty="0"/>
              <a:t>GET A GOOD AMOUNT OF SLEEP AND DON’T WORK TOO LATE!</a:t>
            </a:r>
          </a:p>
        </p:txBody>
      </p:sp>
      <p:pic>
        <p:nvPicPr>
          <p:cNvPr id="1034" name="Picture 10" descr="Generated image">
            <a:extLst>
              <a:ext uri="{FF2B5EF4-FFF2-40B4-BE49-F238E27FC236}">
                <a16:creationId xmlns:a16="http://schemas.microsoft.com/office/drawing/2014/main" id="{84B6C019-423E-EDC0-A737-75909171C8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37138"/>
            <a:ext cx="8581293" cy="5720862"/>
          </a:xfrm>
          <a:prstGeom prst="rect">
            <a:avLst/>
          </a:prstGeom>
          <a:noFill/>
          <a:extLst>
            <a:ext uri="{909E8E84-426E-40DD-AFC4-6F175D3DCCD1}">
              <a14:hiddenFill xmlns:a14="http://schemas.microsoft.com/office/drawing/2010/main">
                <a:solidFill>
                  <a:srgbClr val="FFFFFF"/>
                </a:solidFill>
              </a14:hiddenFill>
            </a:ext>
          </a:extLst>
        </p:spPr>
      </p:pic>
      <p:sp>
        <p:nvSpPr>
          <p:cNvPr id="10" name="Oval 9">
            <a:extLst>
              <a:ext uri="{FF2B5EF4-FFF2-40B4-BE49-F238E27FC236}">
                <a16:creationId xmlns:a16="http://schemas.microsoft.com/office/drawing/2014/main" id="{5947AEFD-1CC1-F1F5-B5D1-0DB9FF39E892}"/>
              </a:ext>
            </a:extLst>
          </p:cNvPr>
          <p:cNvSpPr/>
          <p:nvPr/>
        </p:nvSpPr>
        <p:spPr>
          <a:xfrm>
            <a:off x="1624263" y="1137138"/>
            <a:ext cx="1564105" cy="1533873"/>
          </a:xfrm>
          <a:prstGeom prst="ellipse">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1129BEEB-9741-D69B-A0D1-5D816BF70138}"/>
              </a:ext>
            </a:extLst>
          </p:cNvPr>
          <p:cNvSpPr/>
          <p:nvPr/>
        </p:nvSpPr>
        <p:spPr>
          <a:xfrm>
            <a:off x="577222" y="4285402"/>
            <a:ext cx="1564105" cy="1533873"/>
          </a:xfrm>
          <a:prstGeom prst="ellipse">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B3F395B0-EDFD-3FB4-3DF5-D87DEA6101A2}"/>
              </a:ext>
            </a:extLst>
          </p:cNvPr>
          <p:cNvSpPr/>
          <p:nvPr/>
        </p:nvSpPr>
        <p:spPr>
          <a:xfrm>
            <a:off x="2041358" y="5337480"/>
            <a:ext cx="1564105" cy="1533873"/>
          </a:xfrm>
          <a:prstGeom prst="ellipse">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3FEF089-9116-CAA2-FFB3-235A17B2074C}"/>
              </a:ext>
            </a:extLst>
          </p:cNvPr>
          <p:cNvSpPr/>
          <p:nvPr/>
        </p:nvSpPr>
        <p:spPr>
          <a:xfrm>
            <a:off x="3164628" y="3876809"/>
            <a:ext cx="1564105" cy="1533873"/>
          </a:xfrm>
          <a:prstGeom prst="ellipse">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23CBFBCA-8A29-D78F-4505-579CD980E443}"/>
              </a:ext>
            </a:extLst>
          </p:cNvPr>
          <p:cNvSpPr/>
          <p:nvPr/>
        </p:nvSpPr>
        <p:spPr>
          <a:xfrm>
            <a:off x="6235135" y="1507339"/>
            <a:ext cx="1564105" cy="1533873"/>
          </a:xfrm>
          <a:prstGeom prst="ellipse">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50D6794E-16D2-B2F1-CEB5-839C3BF14643}"/>
              </a:ext>
            </a:extLst>
          </p:cNvPr>
          <p:cNvSpPr/>
          <p:nvPr/>
        </p:nvSpPr>
        <p:spPr>
          <a:xfrm>
            <a:off x="8229907" y="1507339"/>
            <a:ext cx="568569" cy="568569"/>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Oval 15">
            <a:extLst>
              <a:ext uri="{FF2B5EF4-FFF2-40B4-BE49-F238E27FC236}">
                <a16:creationId xmlns:a16="http://schemas.microsoft.com/office/drawing/2014/main" id="{512E26CC-A061-E4FA-D0E2-1FE7F3E941E3}"/>
              </a:ext>
            </a:extLst>
          </p:cNvPr>
          <p:cNvSpPr/>
          <p:nvPr/>
        </p:nvSpPr>
        <p:spPr>
          <a:xfrm>
            <a:off x="8228056" y="2524775"/>
            <a:ext cx="568569" cy="568569"/>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Oval 16">
            <a:extLst>
              <a:ext uri="{FF2B5EF4-FFF2-40B4-BE49-F238E27FC236}">
                <a16:creationId xmlns:a16="http://schemas.microsoft.com/office/drawing/2014/main" id="{D17AB4B2-599B-FAF7-8B04-C4D6FE9534A9}"/>
              </a:ext>
            </a:extLst>
          </p:cNvPr>
          <p:cNvSpPr/>
          <p:nvPr/>
        </p:nvSpPr>
        <p:spPr>
          <a:xfrm>
            <a:off x="8228056" y="3308240"/>
            <a:ext cx="568569" cy="568569"/>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Oval 17">
            <a:extLst>
              <a:ext uri="{FF2B5EF4-FFF2-40B4-BE49-F238E27FC236}">
                <a16:creationId xmlns:a16="http://schemas.microsoft.com/office/drawing/2014/main" id="{B7755E19-C81B-D499-7574-D0593C8F87C5}"/>
              </a:ext>
            </a:extLst>
          </p:cNvPr>
          <p:cNvSpPr/>
          <p:nvPr/>
        </p:nvSpPr>
        <p:spPr>
          <a:xfrm>
            <a:off x="8228055" y="4091282"/>
            <a:ext cx="568569" cy="568569"/>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Oval 18">
            <a:extLst>
              <a:ext uri="{FF2B5EF4-FFF2-40B4-BE49-F238E27FC236}">
                <a16:creationId xmlns:a16="http://schemas.microsoft.com/office/drawing/2014/main" id="{7C4DBFED-E94B-6460-2A63-6E83A7A42F7D}"/>
              </a:ext>
            </a:extLst>
          </p:cNvPr>
          <p:cNvSpPr/>
          <p:nvPr/>
        </p:nvSpPr>
        <p:spPr>
          <a:xfrm>
            <a:off x="8240089" y="4967654"/>
            <a:ext cx="568569" cy="568569"/>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a:extLst>
              <a:ext uri="{FF2B5EF4-FFF2-40B4-BE49-F238E27FC236}">
                <a16:creationId xmlns:a16="http://schemas.microsoft.com/office/drawing/2014/main" id="{D9EAAD1D-970B-648A-EA24-0DF6EA7F589F}"/>
              </a:ext>
            </a:extLst>
          </p:cNvPr>
          <p:cNvSpPr/>
          <p:nvPr/>
        </p:nvSpPr>
        <p:spPr>
          <a:xfrm>
            <a:off x="8240089" y="5819275"/>
            <a:ext cx="568569" cy="568569"/>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746353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
                                          </p:val>
                                        </p:tav>
                                        <p:tav tm="100000">
                                          <p:val>
                                            <p:strVal val="#ppt_x"/>
                                          </p:val>
                                        </p:tav>
                                      </p:tavLst>
                                    </p:anim>
                                    <p:anim calcmode="lin" valueType="num">
                                      <p:cBhvr>
                                        <p:cTn id="2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ppt_x"/>
                                          </p:val>
                                        </p:tav>
                                        <p:tav tm="100000">
                                          <p:val>
                                            <p:strVal val="#ppt_x"/>
                                          </p:val>
                                        </p:tav>
                                      </p:tavLst>
                                    </p:anim>
                                    <p:anim calcmode="lin" valueType="num">
                                      <p:cBhvr additive="base">
                                        <p:cTn id="39" dur="5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ppt_x"/>
                                          </p:val>
                                        </p:tav>
                                        <p:tav tm="100000">
                                          <p:val>
                                            <p:strVal val="#ppt_x"/>
                                          </p:val>
                                        </p:tav>
                                      </p:tavLst>
                                    </p:anim>
                                    <p:anim calcmode="lin" valueType="num">
                                      <p:cBhvr additive="base">
                                        <p:cTn id="43" dur="500" fill="hold"/>
                                        <p:tgtEl>
                                          <p:spTgt spid="1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ppt_x"/>
                                          </p:val>
                                        </p:tav>
                                        <p:tav tm="100000">
                                          <p:val>
                                            <p:strVal val="#ppt_x"/>
                                          </p:val>
                                        </p:tav>
                                      </p:tavLst>
                                    </p:anim>
                                    <p:anim calcmode="lin" valueType="num">
                                      <p:cBhvr additive="base">
                                        <p:cTn id="47" dur="5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500" fill="hold"/>
                                        <p:tgtEl>
                                          <p:spTgt spid="17"/>
                                        </p:tgtEl>
                                        <p:attrNameLst>
                                          <p:attrName>ppt_x</p:attrName>
                                        </p:attrNameLst>
                                      </p:cBhvr>
                                      <p:tavLst>
                                        <p:tav tm="0">
                                          <p:val>
                                            <p:strVal val="#ppt_x"/>
                                          </p:val>
                                        </p:tav>
                                        <p:tav tm="100000">
                                          <p:val>
                                            <p:strVal val="#ppt_x"/>
                                          </p:val>
                                        </p:tav>
                                      </p:tavLst>
                                    </p:anim>
                                    <p:anim calcmode="lin" valueType="num">
                                      <p:cBhvr additive="base">
                                        <p:cTn id="51" dur="500" fill="hold"/>
                                        <p:tgtEl>
                                          <p:spTgt spid="1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fill="hold"/>
                                        <p:tgtEl>
                                          <p:spTgt spid="16"/>
                                        </p:tgtEl>
                                        <p:attrNameLst>
                                          <p:attrName>ppt_x</p:attrName>
                                        </p:attrNameLst>
                                      </p:cBhvr>
                                      <p:tavLst>
                                        <p:tav tm="0">
                                          <p:val>
                                            <p:strVal val="#ppt_x"/>
                                          </p:val>
                                        </p:tav>
                                        <p:tav tm="100000">
                                          <p:val>
                                            <p:strVal val="#ppt_x"/>
                                          </p:val>
                                        </p:tav>
                                      </p:tavLst>
                                    </p:anim>
                                    <p:anim calcmode="lin" valueType="num">
                                      <p:cBhvr additive="base">
                                        <p:cTn id="55" dur="5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500" fill="hold"/>
                                        <p:tgtEl>
                                          <p:spTgt spid="15"/>
                                        </p:tgtEl>
                                        <p:attrNameLst>
                                          <p:attrName>ppt_x</p:attrName>
                                        </p:attrNameLst>
                                      </p:cBhvr>
                                      <p:tavLst>
                                        <p:tav tm="0">
                                          <p:val>
                                            <p:strVal val="#ppt_x"/>
                                          </p:val>
                                        </p:tav>
                                        <p:tav tm="100000">
                                          <p:val>
                                            <p:strVal val="#ppt_x"/>
                                          </p:val>
                                        </p:tav>
                                      </p:tavLst>
                                    </p:anim>
                                    <p:anim calcmode="lin" valueType="num">
                                      <p:cBhvr additive="base">
                                        <p:cTn id="5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19E94-A647-6B9E-C636-AA9AE100D996}"/>
              </a:ext>
            </a:extLst>
          </p:cNvPr>
          <p:cNvSpPr>
            <a:spLocks noGrp="1"/>
          </p:cNvSpPr>
          <p:nvPr>
            <p:ph type="title"/>
          </p:nvPr>
        </p:nvSpPr>
        <p:spPr>
          <a:xfrm>
            <a:off x="910627" y="0"/>
            <a:ext cx="10515600" cy="1325563"/>
          </a:xfrm>
        </p:spPr>
        <p:txBody>
          <a:bodyPr>
            <a:normAutofit/>
          </a:bodyPr>
          <a:lstStyle/>
          <a:p>
            <a:r>
              <a:rPr lang="en-GB" sz="3200" b="1" u="sng" dirty="0">
                <a:latin typeface="Mohr" panose="00000500000000000000" pitchFamily="50" charset="0"/>
              </a:rPr>
              <a:t>Success at GCSE</a:t>
            </a:r>
            <a:r>
              <a:rPr lang="en-GB" sz="3200" b="1" dirty="0">
                <a:latin typeface="Mohr" panose="00000500000000000000" pitchFamily="50" charset="0"/>
              </a:rPr>
              <a:t>: Effective Revision Techniques</a:t>
            </a:r>
          </a:p>
        </p:txBody>
      </p:sp>
      <p:pic>
        <p:nvPicPr>
          <p:cNvPr id="3" name="Picture 2">
            <a:extLst>
              <a:ext uri="{FF2B5EF4-FFF2-40B4-BE49-F238E27FC236}">
                <a16:creationId xmlns:a16="http://schemas.microsoft.com/office/drawing/2014/main" id="{F84FF5A5-3949-4BEE-9724-22C303C1EE0D}"/>
              </a:ext>
            </a:extLst>
          </p:cNvPr>
          <p:cNvPicPr>
            <a:picLocks noChangeAspect="1"/>
          </p:cNvPicPr>
          <p:nvPr/>
        </p:nvPicPr>
        <p:blipFill>
          <a:blip r:embed="rId2"/>
          <a:stretch>
            <a:fillRect/>
          </a:stretch>
        </p:blipFill>
        <p:spPr>
          <a:xfrm>
            <a:off x="1690832" y="984443"/>
            <a:ext cx="8810336" cy="5873557"/>
          </a:xfrm>
          <a:prstGeom prst="rect">
            <a:avLst/>
          </a:prstGeom>
        </p:spPr>
      </p:pic>
    </p:spTree>
    <p:extLst>
      <p:ext uri="{BB962C8B-B14F-4D97-AF65-F5344CB8AC3E}">
        <p14:creationId xmlns:p14="http://schemas.microsoft.com/office/powerpoint/2010/main" val="1500211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CA9F61D-4D6B-A0FB-9D03-C8230194EEC0}"/>
              </a:ext>
            </a:extLst>
          </p:cNvPr>
          <p:cNvPicPr>
            <a:picLocks noChangeAspect="1"/>
          </p:cNvPicPr>
          <p:nvPr/>
        </p:nvPicPr>
        <p:blipFill>
          <a:blip r:embed="rId2"/>
          <a:stretch>
            <a:fillRect/>
          </a:stretch>
        </p:blipFill>
        <p:spPr>
          <a:xfrm>
            <a:off x="1905000" y="238125"/>
            <a:ext cx="8382000" cy="5029200"/>
          </a:xfrm>
          <a:prstGeom prst="rect">
            <a:avLst/>
          </a:prstGeom>
        </p:spPr>
      </p:pic>
      <p:sp>
        <p:nvSpPr>
          <p:cNvPr id="6" name="TextBox 46">
            <a:extLst>
              <a:ext uri="{FF2B5EF4-FFF2-40B4-BE49-F238E27FC236}">
                <a16:creationId xmlns:a16="http://schemas.microsoft.com/office/drawing/2014/main" id="{5C304FD6-FD8E-F894-AE0E-7910C05AA8AF}"/>
              </a:ext>
            </a:extLst>
          </p:cNvPr>
          <p:cNvSpPr txBox="1"/>
          <p:nvPr/>
        </p:nvSpPr>
        <p:spPr>
          <a:xfrm>
            <a:off x="-380751" y="5703160"/>
            <a:ext cx="12293600" cy="634854"/>
          </a:xfrm>
          <a:prstGeom prst="rect">
            <a:avLst/>
          </a:prstGeom>
        </p:spPr>
        <p:txBody>
          <a:bodyPr wrap="square" lIns="0" tIns="0" rIns="0" bIns="0" rtlCol="0" anchor="t">
            <a:spAutoFit/>
          </a:bodyPr>
          <a:lstStyle/>
          <a:p>
            <a:pPr algn="ctr">
              <a:lnSpc>
                <a:spcPts val="4664"/>
              </a:lnSpc>
              <a:spcBef>
                <a:spcPct val="0"/>
              </a:spcBef>
            </a:pPr>
            <a:r>
              <a:rPr lang="en-US" sz="4800" b="1" dirty="0">
                <a:solidFill>
                  <a:srgbClr val="000000"/>
                </a:solidFill>
                <a:latin typeface="Mohr" panose="00000500000000000000" pitchFamily="50" charset="0"/>
                <a:ea typeface="Inter"/>
                <a:cs typeface="Inter"/>
                <a:sym typeface="Inter"/>
              </a:rPr>
              <a:t>Days until the first November PPE exam.</a:t>
            </a:r>
          </a:p>
        </p:txBody>
      </p:sp>
    </p:spTree>
    <p:extLst>
      <p:ext uri="{BB962C8B-B14F-4D97-AF65-F5344CB8AC3E}">
        <p14:creationId xmlns:p14="http://schemas.microsoft.com/office/powerpoint/2010/main" val="15092958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524A8B-5F9A-98D0-C3E1-806233BA9EA6}"/>
              </a:ext>
            </a:extLst>
          </p:cNvPr>
          <p:cNvPicPr>
            <a:picLocks noChangeAspect="1"/>
          </p:cNvPicPr>
          <p:nvPr/>
        </p:nvPicPr>
        <p:blipFill>
          <a:blip r:embed="rId2"/>
          <a:stretch>
            <a:fillRect/>
          </a:stretch>
        </p:blipFill>
        <p:spPr>
          <a:xfrm>
            <a:off x="3890962" y="476249"/>
            <a:ext cx="4410075" cy="4410075"/>
          </a:xfrm>
          <a:prstGeom prst="rect">
            <a:avLst/>
          </a:prstGeom>
        </p:spPr>
      </p:pic>
      <p:sp>
        <p:nvSpPr>
          <p:cNvPr id="5" name="TextBox 46">
            <a:extLst>
              <a:ext uri="{FF2B5EF4-FFF2-40B4-BE49-F238E27FC236}">
                <a16:creationId xmlns:a16="http://schemas.microsoft.com/office/drawing/2014/main" id="{61256767-833D-A2DC-83B1-379BA74F13EF}"/>
              </a:ext>
            </a:extLst>
          </p:cNvPr>
          <p:cNvSpPr txBox="1"/>
          <p:nvPr/>
        </p:nvSpPr>
        <p:spPr>
          <a:xfrm>
            <a:off x="-275976" y="5236435"/>
            <a:ext cx="12293600" cy="1217256"/>
          </a:xfrm>
          <a:prstGeom prst="rect">
            <a:avLst/>
          </a:prstGeom>
        </p:spPr>
        <p:txBody>
          <a:bodyPr wrap="square" lIns="0" tIns="0" rIns="0" bIns="0" rtlCol="0" anchor="t">
            <a:spAutoFit/>
          </a:bodyPr>
          <a:lstStyle/>
          <a:p>
            <a:pPr algn="ctr">
              <a:lnSpc>
                <a:spcPts val="4664"/>
              </a:lnSpc>
              <a:spcBef>
                <a:spcPct val="0"/>
              </a:spcBef>
            </a:pPr>
            <a:r>
              <a:rPr lang="en-US" sz="4800" b="1" dirty="0">
                <a:solidFill>
                  <a:srgbClr val="000000"/>
                </a:solidFill>
                <a:latin typeface="Mohr" panose="00000500000000000000" pitchFamily="50" charset="0"/>
                <a:ea typeface="Inter"/>
                <a:cs typeface="Inter"/>
                <a:sym typeface="Inter"/>
              </a:rPr>
              <a:t>School weeks until the first GCSE exam in the hall.</a:t>
            </a:r>
          </a:p>
        </p:txBody>
      </p:sp>
    </p:spTree>
    <p:extLst>
      <p:ext uri="{BB962C8B-B14F-4D97-AF65-F5344CB8AC3E}">
        <p14:creationId xmlns:p14="http://schemas.microsoft.com/office/powerpoint/2010/main" val="18497638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6396FCE-423B-49E0-B4D1-5EA94E9A33EB}"/>
              </a:ext>
            </a:extLst>
          </p:cNvPr>
          <p:cNvPicPr>
            <a:picLocks noChangeAspect="1"/>
          </p:cNvPicPr>
          <p:nvPr/>
        </p:nvPicPr>
        <p:blipFill>
          <a:blip r:embed="rId2"/>
          <a:stretch>
            <a:fillRect/>
          </a:stretch>
        </p:blipFill>
        <p:spPr>
          <a:xfrm>
            <a:off x="1484105" y="225350"/>
            <a:ext cx="9223789" cy="6216834"/>
          </a:xfrm>
          <a:prstGeom prst="rect">
            <a:avLst/>
          </a:prstGeom>
        </p:spPr>
      </p:pic>
    </p:spTree>
    <p:extLst>
      <p:ext uri="{BB962C8B-B14F-4D97-AF65-F5344CB8AC3E}">
        <p14:creationId xmlns:p14="http://schemas.microsoft.com/office/powerpoint/2010/main" val="3525944235"/>
      </p:ext>
    </p:extLst>
  </p:cSld>
  <p:clrMapOvr>
    <a:masterClrMapping/>
  </p:clrMapOvr>
  <mc:AlternateContent xmlns:mc="http://schemas.openxmlformats.org/markup-compatibility/2006" xmlns:p14="http://schemas.microsoft.com/office/powerpoint/2010/main">
    <mc:Choice Requires="p14">
      <p:transition spd="slow" p14:dur="2000" advTm="32240"/>
    </mc:Choice>
    <mc:Fallback xmlns="">
      <p:transition spd="slow" advTm="3224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477CBD8-A500-4E34-AD78-1DFD68EB2F0C}"/>
              </a:ext>
            </a:extLst>
          </p:cNvPr>
          <p:cNvPicPr>
            <a:picLocks noChangeAspect="1"/>
          </p:cNvPicPr>
          <p:nvPr/>
        </p:nvPicPr>
        <p:blipFill>
          <a:blip r:embed="rId2"/>
          <a:stretch>
            <a:fillRect/>
          </a:stretch>
        </p:blipFill>
        <p:spPr>
          <a:xfrm>
            <a:off x="3083442" y="1082025"/>
            <a:ext cx="9017102" cy="5254647"/>
          </a:xfrm>
          <a:prstGeom prst="rect">
            <a:avLst/>
          </a:prstGeom>
        </p:spPr>
      </p:pic>
      <p:sp>
        <p:nvSpPr>
          <p:cNvPr id="3" name="Content Placeholder 2">
            <a:extLst>
              <a:ext uri="{FF2B5EF4-FFF2-40B4-BE49-F238E27FC236}">
                <a16:creationId xmlns:a16="http://schemas.microsoft.com/office/drawing/2014/main" id="{EE9A463B-94B1-4FF4-ACD1-32284753E37D}"/>
              </a:ext>
            </a:extLst>
          </p:cNvPr>
          <p:cNvSpPr txBox="1">
            <a:spLocks/>
          </p:cNvSpPr>
          <p:nvPr/>
        </p:nvSpPr>
        <p:spPr>
          <a:xfrm>
            <a:off x="214778" y="1493514"/>
            <a:ext cx="2868664" cy="4431668"/>
          </a:xfrm>
          <a:prstGeom prst="rect">
            <a:avLst/>
          </a:prstGeom>
          <a:solidFill>
            <a:schemeClr val="accent4">
              <a:lumMod val="20000"/>
              <a:lumOff val="80000"/>
            </a:schemeClr>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3200" b="1" dirty="0">
              <a:latin typeface="Century Gothic" panose="020B0502020202020204" pitchFamily="34" charset="0"/>
            </a:endParaRPr>
          </a:p>
          <a:p>
            <a:endParaRPr lang="en-GB" sz="3200" b="1" dirty="0">
              <a:latin typeface="Century Gothic" panose="020B0502020202020204" pitchFamily="34" charset="0"/>
            </a:endParaRPr>
          </a:p>
          <a:p>
            <a:endParaRPr lang="en-GB" sz="3200" b="1" dirty="0">
              <a:latin typeface="Century Gothic" panose="020B0502020202020204" pitchFamily="34" charset="0"/>
            </a:endParaRPr>
          </a:p>
          <a:p>
            <a:r>
              <a:rPr lang="en-GB" sz="3200" b="1" dirty="0">
                <a:latin typeface="Century Gothic" panose="020B0502020202020204" pitchFamily="34" charset="0"/>
              </a:rPr>
              <a:t>Why is revision important?</a:t>
            </a:r>
            <a:endParaRPr lang="en-GB" sz="32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336858731"/>
      </p:ext>
    </p:extLst>
  </p:cSld>
  <p:clrMapOvr>
    <a:masterClrMapping/>
  </p:clrMapOvr>
  <mc:AlternateContent xmlns:mc="http://schemas.openxmlformats.org/markup-compatibility/2006" xmlns:p14="http://schemas.microsoft.com/office/powerpoint/2010/main">
    <mc:Choice Requires="p14">
      <p:transition spd="slow" p14:dur="2000" advTm="34085"/>
    </mc:Choice>
    <mc:Fallback xmlns="">
      <p:transition spd="slow" advTm="3408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985F0F4-C5B0-E665-2752-F7CFB978E7E2}"/>
              </a:ext>
            </a:extLst>
          </p:cNvPr>
          <p:cNvSpPr txBox="1"/>
          <p:nvPr/>
        </p:nvSpPr>
        <p:spPr>
          <a:xfrm>
            <a:off x="4302237" y="1990872"/>
            <a:ext cx="3349782" cy="3539430"/>
          </a:xfrm>
          <a:prstGeom prst="rect">
            <a:avLst/>
          </a:prstGeom>
          <a:solidFill>
            <a:schemeClr val="accent2">
              <a:lumMod val="20000"/>
              <a:lumOff val="80000"/>
            </a:schemeClr>
          </a:solidFill>
        </p:spPr>
        <p:txBody>
          <a:bodyPr wrap="square" rtlCol="0">
            <a:spAutoFit/>
          </a:bodyPr>
          <a:lstStyle/>
          <a:p>
            <a:r>
              <a:rPr lang="en-GB" sz="2800" dirty="0">
                <a:latin typeface="Century Gothic" panose="020B0502020202020204" pitchFamily="34" charset="0"/>
              </a:rPr>
              <a:t>Sarah spends hours revising. Her main method is making notes from </a:t>
            </a:r>
            <a:r>
              <a:rPr lang="en-GB" sz="2800" dirty="0" err="1">
                <a:latin typeface="Century Gothic" panose="020B0502020202020204" pitchFamily="34" charset="0"/>
              </a:rPr>
              <a:t>bbc</a:t>
            </a:r>
            <a:r>
              <a:rPr lang="en-GB" sz="2800" dirty="0">
                <a:latin typeface="Century Gothic" panose="020B0502020202020204" pitchFamily="34" charset="0"/>
              </a:rPr>
              <a:t> bitesize. She mostly copies down key information.</a:t>
            </a:r>
          </a:p>
        </p:txBody>
      </p:sp>
      <p:sp>
        <p:nvSpPr>
          <p:cNvPr id="5" name="TextBox 4">
            <a:extLst>
              <a:ext uri="{FF2B5EF4-FFF2-40B4-BE49-F238E27FC236}">
                <a16:creationId xmlns:a16="http://schemas.microsoft.com/office/drawing/2014/main" id="{4869247A-5116-6C7C-5E46-2454808B2060}"/>
              </a:ext>
            </a:extLst>
          </p:cNvPr>
          <p:cNvSpPr txBox="1"/>
          <p:nvPr/>
        </p:nvSpPr>
        <p:spPr>
          <a:xfrm>
            <a:off x="8498817" y="2052427"/>
            <a:ext cx="3446354" cy="3416320"/>
          </a:xfrm>
          <a:prstGeom prst="rect">
            <a:avLst/>
          </a:prstGeom>
          <a:solidFill>
            <a:schemeClr val="accent6">
              <a:lumMod val="20000"/>
              <a:lumOff val="80000"/>
            </a:schemeClr>
          </a:solidFill>
        </p:spPr>
        <p:txBody>
          <a:bodyPr wrap="square" rtlCol="0">
            <a:spAutoFit/>
          </a:bodyPr>
          <a:lstStyle/>
          <a:p>
            <a:r>
              <a:rPr lang="en-GB" sz="2400" dirty="0">
                <a:latin typeface="Century Gothic" panose="020B0502020202020204" pitchFamily="34" charset="0"/>
              </a:rPr>
              <a:t>Neil makes some excellent revision notes. Once he has finished each topic he moves on to the next. He doesn’t have time to go back over these notes before the exam.</a:t>
            </a:r>
          </a:p>
        </p:txBody>
      </p:sp>
      <p:sp>
        <p:nvSpPr>
          <p:cNvPr id="6" name="TextBox 5">
            <a:extLst>
              <a:ext uri="{FF2B5EF4-FFF2-40B4-BE49-F238E27FC236}">
                <a16:creationId xmlns:a16="http://schemas.microsoft.com/office/drawing/2014/main" id="{EB33BB20-5993-DBBC-E3F7-A051E969259E}"/>
              </a:ext>
            </a:extLst>
          </p:cNvPr>
          <p:cNvSpPr txBox="1"/>
          <p:nvPr/>
        </p:nvSpPr>
        <p:spPr>
          <a:xfrm>
            <a:off x="246829" y="2975757"/>
            <a:ext cx="3349782" cy="1569660"/>
          </a:xfrm>
          <a:prstGeom prst="rect">
            <a:avLst/>
          </a:prstGeom>
          <a:solidFill>
            <a:schemeClr val="accent1">
              <a:lumMod val="20000"/>
              <a:lumOff val="80000"/>
            </a:schemeClr>
          </a:solidFill>
        </p:spPr>
        <p:txBody>
          <a:bodyPr wrap="square" rtlCol="0">
            <a:spAutoFit/>
          </a:bodyPr>
          <a:lstStyle/>
          <a:p>
            <a:r>
              <a:rPr lang="en-GB" sz="2400" dirty="0">
                <a:latin typeface="Century Gothic" panose="020B0502020202020204" pitchFamily="34" charset="0"/>
              </a:rPr>
              <a:t>Graham revises by reading over his book. He usually also has his phone  </a:t>
            </a:r>
          </a:p>
        </p:txBody>
      </p:sp>
      <p:sp>
        <p:nvSpPr>
          <p:cNvPr id="2" name="TextBox 1">
            <a:extLst>
              <a:ext uri="{FF2B5EF4-FFF2-40B4-BE49-F238E27FC236}">
                <a16:creationId xmlns:a16="http://schemas.microsoft.com/office/drawing/2014/main" id="{7E853D4D-A9B2-9B81-FD06-5A1E6453B074}"/>
              </a:ext>
            </a:extLst>
          </p:cNvPr>
          <p:cNvSpPr txBox="1"/>
          <p:nvPr/>
        </p:nvSpPr>
        <p:spPr>
          <a:xfrm>
            <a:off x="0" y="0"/>
            <a:ext cx="12192000" cy="769441"/>
          </a:xfrm>
          <a:prstGeom prst="rect">
            <a:avLst/>
          </a:prstGeom>
          <a:solidFill>
            <a:schemeClr val="tx1"/>
          </a:solidFill>
        </p:spPr>
        <p:txBody>
          <a:bodyPr wrap="square" rtlCol="0">
            <a:spAutoFit/>
          </a:bodyPr>
          <a:lstStyle/>
          <a:p>
            <a:pPr algn="ctr"/>
            <a:r>
              <a:rPr lang="en-US" sz="4400" dirty="0">
                <a:solidFill>
                  <a:schemeClr val="bg1"/>
                </a:solidFill>
                <a:latin typeface="Century Gothic" panose="020B0502020202020204" pitchFamily="34" charset="0"/>
              </a:rPr>
              <a:t>Common mistakes and how to avoid them</a:t>
            </a:r>
            <a:endParaRPr lang="en-GB" sz="44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7589799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5F9D920-4C92-7D4A-0508-6ABB50C176F3}"/>
              </a:ext>
            </a:extLst>
          </p:cNvPr>
          <p:cNvSpPr txBox="1"/>
          <p:nvPr/>
        </p:nvSpPr>
        <p:spPr>
          <a:xfrm>
            <a:off x="130226" y="1651045"/>
            <a:ext cx="6241750" cy="2554545"/>
          </a:xfrm>
          <a:prstGeom prst="rect">
            <a:avLst/>
          </a:prstGeom>
          <a:noFill/>
        </p:spPr>
        <p:txBody>
          <a:bodyPr wrap="square" rtlCol="0">
            <a:spAutoFit/>
          </a:bodyPr>
          <a:lstStyle/>
          <a:p>
            <a:r>
              <a:rPr lang="en-GB" sz="3200" b="1" i="1" dirty="0">
                <a:latin typeface="Mohr" panose="00000500000000000000" pitchFamily="50" charset="0"/>
              </a:rPr>
              <a:t>Doug </a:t>
            </a:r>
            <a:r>
              <a:rPr lang="en-GB" sz="3200" b="1" i="1" dirty="0" err="1">
                <a:latin typeface="Mohr" panose="00000500000000000000" pitchFamily="50" charset="0"/>
              </a:rPr>
              <a:t>Lemov</a:t>
            </a:r>
            <a:r>
              <a:rPr lang="en-GB" sz="3200" b="1" i="1" dirty="0">
                <a:latin typeface="Mohr" panose="00000500000000000000" pitchFamily="50" charset="0"/>
              </a:rPr>
              <a:t> </a:t>
            </a:r>
            <a:r>
              <a:rPr lang="en-GB" sz="3200" b="1" dirty="0">
                <a:latin typeface="Mohr" panose="00000500000000000000" pitchFamily="50" charset="0"/>
              </a:rPr>
              <a:t>states, </a:t>
            </a:r>
            <a:r>
              <a:rPr lang="en-GB" sz="3200" b="1" dirty="0">
                <a:solidFill>
                  <a:srgbClr val="0070C0"/>
                </a:solidFill>
                <a:latin typeface="Mohr" panose="00000500000000000000" pitchFamily="50" charset="0"/>
              </a:rPr>
              <a:t>practice does not always make perfect, but it does make permanent. </a:t>
            </a:r>
          </a:p>
          <a:p>
            <a:endParaRPr lang="en-GB" sz="3200" b="1" dirty="0">
              <a:latin typeface="Century Gothic" panose="020B0502020202020204" pitchFamily="34" charset="0"/>
            </a:endParaRPr>
          </a:p>
        </p:txBody>
      </p:sp>
      <p:sp>
        <p:nvSpPr>
          <p:cNvPr id="35" name="TextBox 34">
            <a:extLst>
              <a:ext uri="{FF2B5EF4-FFF2-40B4-BE49-F238E27FC236}">
                <a16:creationId xmlns:a16="http://schemas.microsoft.com/office/drawing/2014/main" id="{561E81E6-1482-B08C-31D5-8DEB6C36592B}"/>
              </a:ext>
            </a:extLst>
          </p:cNvPr>
          <p:cNvSpPr txBox="1"/>
          <p:nvPr/>
        </p:nvSpPr>
        <p:spPr>
          <a:xfrm>
            <a:off x="130226" y="3929682"/>
            <a:ext cx="5621645" cy="2215991"/>
          </a:xfrm>
          <a:prstGeom prst="rect">
            <a:avLst/>
          </a:prstGeom>
          <a:noFill/>
        </p:spPr>
        <p:txBody>
          <a:bodyPr wrap="square">
            <a:spAutoFit/>
          </a:bodyPr>
          <a:lstStyle/>
          <a:p>
            <a:r>
              <a:rPr lang="en-GB" sz="2800" b="1" dirty="0">
                <a:latin typeface="Mohr" panose="00000500000000000000" pitchFamily="50" charset="0"/>
              </a:rPr>
              <a:t>Students should have a bank of well-practised revision and study methods that they can confidently select from. </a:t>
            </a:r>
          </a:p>
          <a:p>
            <a:endParaRPr lang="en-GB" sz="1000" dirty="0">
              <a:latin typeface="Mohr" panose="00000500000000000000" pitchFamily="50" charset="0"/>
            </a:endParaRPr>
          </a:p>
          <a:p>
            <a:r>
              <a:rPr lang="en-GB" sz="1600" dirty="0">
                <a:latin typeface="Mohr" panose="00000500000000000000" pitchFamily="50" charset="0"/>
              </a:rPr>
              <a:t>(Howell &amp; McGill, 2022)</a:t>
            </a:r>
            <a:endParaRPr lang="en-GB" sz="1600" b="1" dirty="0">
              <a:latin typeface="Mohr" panose="00000500000000000000" pitchFamily="50" charset="0"/>
            </a:endParaRPr>
          </a:p>
        </p:txBody>
      </p:sp>
      <p:sp>
        <p:nvSpPr>
          <p:cNvPr id="6" name="Rounded Rectangle 5">
            <a:extLst>
              <a:ext uri="{FF2B5EF4-FFF2-40B4-BE49-F238E27FC236}">
                <a16:creationId xmlns:a16="http://schemas.microsoft.com/office/drawing/2014/main" id="{308BF5E9-E160-D751-4F8F-B7FDB7ACB470}"/>
              </a:ext>
            </a:extLst>
          </p:cNvPr>
          <p:cNvSpPr/>
          <p:nvPr/>
        </p:nvSpPr>
        <p:spPr>
          <a:xfrm>
            <a:off x="130887" y="105718"/>
            <a:ext cx="11875324" cy="1114631"/>
          </a:xfrm>
          <a:prstGeom prst="roundRect">
            <a:avLst>
              <a:gd name="adj" fmla="val 50000"/>
            </a:avLst>
          </a:prstGeom>
          <a:solidFill>
            <a:srgbClr val="5A88C7"/>
          </a:solidFill>
          <a:ln>
            <a:solidFill>
              <a:srgbClr val="5A88C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E2570DDC-1D1E-9DF6-786C-C45329156722}"/>
              </a:ext>
            </a:extLst>
          </p:cNvPr>
          <p:cNvSpPr/>
          <p:nvPr/>
        </p:nvSpPr>
        <p:spPr>
          <a:xfrm>
            <a:off x="279801" y="223838"/>
            <a:ext cx="869912" cy="858327"/>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17F25D74-8CFE-1490-AEB8-DB962DE0AEE9}"/>
              </a:ext>
            </a:extLst>
          </p:cNvPr>
          <p:cNvSpPr txBox="1"/>
          <p:nvPr/>
        </p:nvSpPr>
        <p:spPr>
          <a:xfrm>
            <a:off x="1298627" y="297019"/>
            <a:ext cx="8759129" cy="923330"/>
          </a:xfrm>
          <a:prstGeom prst="rect">
            <a:avLst/>
          </a:prstGeom>
          <a:noFill/>
        </p:spPr>
        <p:txBody>
          <a:bodyPr wrap="none" rtlCol="0">
            <a:spAutoFit/>
          </a:bodyPr>
          <a:lstStyle/>
          <a:p>
            <a:r>
              <a:rPr lang="en-GB" sz="5400" b="1" dirty="0">
                <a:latin typeface="Mohr" panose="00000500000000000000" pitchFamily="50" charset="0"/>
              </a:rPr>
              <a:t>Practice! ‘The Core Four'</a:t>
            </a:r>
          </a:p>
        </p:txBody>
      </p:sp>
      <p:pic>
        <p:nvPicPr>
          <p:cNvPr id="10" name="Picture 6" descr="4 stars Icon 2158728">
            <a:extLst>
              <a:ext uri="{FF2B5EF4-FFF2-40B4-BE49-F238E27FC236}">
                <a16:creationId xmlns:a16="http://schemas.microsoft.com/office/drawing/2014/main" id="{F59421FC-7814-70AC-ACCC-2E40948681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411" y="309531"/>
            <a:ext cx="706932" cy="70693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1" name="Diagram 10">
            <a:extLst>
              <a:ext uri="{FF2B5EF4-FFF2-40B4-BE49-F238E27FC236}">
                <a16:creationId xmlns:a16="http://schemas.microsoft.com/office/drawing/2014/main" id="{AEED65CC-7C8A-85F0-EABC-20E4C0B981BD}"/>
              </a:ext>
            </a:extLst>
          </p:cNvPr>
          <p:cNvGraphicFramePr/>
          <p:nvPr/>
        </p:nvGraphicFramePr>
        <p:xfrm>
          <a:off x="5125094" y="1220349"/>
          <a:ext cx="8128000" cy="541866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1"/>
    </p:custDataLst>
    <p:extLst>
      <p:ext uri="{BB962C8B-B14F-4D97-AF65-F5344CB8AC3E}">
        <p14:creationId xmlns:p14="http://schemas.microsoft.com/office/powerpoint/2010/main" val="16307767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35">
                                            <p:txEl>
                                              <p:pRg st="0" end="0"/>
                                            </p:txEl>
                                          </p:spTgt>
                                        </p:tgtEl>
                                        <p:attrNameLst>
                                          <p:attrName>style.visibility</p:attrName>
                                        </p:attrNameLst>
                                      </p:cBhvr>
                                      <p:to>
                                        <p:strVal val="visible"/>
                                      </p:to>
                                    </p:set>
                                    <p:animEffect transition="in" filter="blinds(horizontal)">
                                      <p:cBhvr>
                                        <p:cTn id="11" dur="500"/>
                                        <p:tgtEl>
                                          <p:spTgt spid="3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35">
                                            <p:txEl>
                                              <p:pRg st="2" end="2"/>
                                            </p:txEl>
                                          </p:spTgt>
                                        </p:tgtEl>
                                        <p:attrNameLst>
                                          <p:attrName>style.visibility</p:attrName>
                                        </p:attrNameLst>
                                      </p:cBhvr>
                                      <p:to>
                                        <p:strVal val="visible"/>
                                      </p:to>
                                    </p:set>
                                    <p:animEffect transition="in" filter="blinds(horizontal)">
                                      <p:cBhvr>
                                        <p:cTn id="16" dur="500"/>
                                        <p:tgtEl>
                                          <p:spTgt spid="35">
                                            <p:txEl>
                                              <p:pRg st="2" end="2"/>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dissolv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04D5758-68B4-CCC2-2F73-667D6C3C07D5}"/>
              </a:ext>
            </a:extLst>
          </p:cNvPr>
          <p:cNvPicPr>
            <a:picLocks noChangeAspect="1"/>
          </p:cNvPicPr>
          <p:nvPr/>
        </p:nvPicPr>
        <p:blipFill>
          <a:blip r:embed="rId2"/>
          <a:stretch>
            <a:fillRect/>
          </a:stretch>
        </p:blipFill>
        <p:spPr>
          <a:xfrm>
            <a:off x="7498461" y="0"/>
            <a:ext cx="4601718" cy="6858000"/>
          </a:xfrm>
          <a:prstGeom prst="rect">
            <a:avLst/>
          </a:prstGeom>
        </p:spPr>
      </p:pic>
      <p:sp>
        <p:nvSpPr>
          <p:cNvPr id="4" name="TextBox 3">
            <a:extLst>
              <a:ext uri="{FF2B5EF4-FFF2-40B4-BE49-F238E27FC236}">
                <a16:creationId xmlns:a16="http://schemas.microsoft.com/office/drawing/2014/main" id="{D11023D1-820C-8BFE-7892-1D175CB08385}"/>
              </a:ext>
            </a:extLst>
          </p:cNvPr>
          <p:cNvSpPr txBox="1"/>
          <p:nvPr/>
        </p:nvSpPr>
        <p:spPr>
          <a:xfrm>
            <a:off x="806958" y="2229350"/>
            <a:ext cx="6094476" cy="2862322"/>
          </a:xfrm>
          <a:prstGeom prst="rect">
            <a:avLst/>
          </a:prstGeom>
          <a:noFill/>
        </p:spPr>
        <p:txBody>
          <a:bodyPr wrap="square">
            <a:spAutoFit/>
          </a:bodyPr>
          <a:lstStyle/>
          <a:p>
            <a:pPr algn="ctr"/>
            <a:r>
              <a:rPr lang="en-US" sz="6000" b="1" dirty="0"/>
              <a:t>Always start with what you remember.</a:t>
            </a:r>
          </a:p>
        </p:txBody>
      </p:sp>
    </p:spTree>
    <p:extLst>
      <p:ext uri="{BB962C8B-B14F-4D97-AF65-F5344CB8AC3E}">
        <p14:creationId xmlns:p14="http://schemas.microsoft.com/office/powerpoint/2010/main" val="24314767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0C35CE-7D87-4FA1-DDE0-59551EF23149}"/>
              </a:ext>
            </a:extLst>
          </p:cNvPr>
          <p:cNvPicPr>
            <a:picLocks noChangeAspect="1"/>
          </p:cNvPicPr>
          <p:nvPr/>
        </p:nvPicPr>
        <p:blipFill>
          <a:blip r:embed="rId2"/>
          <a:stretch>
            <a:fillRect/>
          </a:stretch>
        </p:blipFill>
        <p:spPr>
          <a:xfrm>
            <a:off x="-876301" y="166568"/>
            <a:ext cx="8699817" cy="6524863"/>
          </a:xfrm>
          <a:prstGeom prst="rect">
            <a:avLst/>
          </a:prstGeom>
        </p:spPr>
      </p:pic>
      <p:sp>
        <p:nvSpPr>
          <p:cNvPr id="6" name="Title 1">
            <a:extLst>
              <a:ext uri="{FF2B5EF4-FFF2-40B4-BE49-F238E27FC236}">
                <a16:creationId xmlns:a16="http://schemas.microsoft.com/office/drawing/2014/main" id="{971FB6D1-FD43-2061-E979-D80665842584}"/>
              </a:ext>
            </a:extLst>
          </p:cNvPr>
          <p:cNvSpPr>
            <a:spLocks noGrp="1"/>
          </p:cNvSpPr>
          <p:nvPr>
            <p:ph type="title"/>
          </p:nvPr>
        </p:nvSpPr>
        <p:spPr>
          <a:xfrm>
            <a:off x="0" y="2618771"/>
            <a:ext cx="2314575" cy="1325563"/>
          </a:xfrm>
        </p:spPr>
        <p:txBody>
          <a:bodyPr>
            <a:normAutofit fontScale="90000"/>
          </a:bodyPr>
          <a:lstStyle/>
          <a:p>
            <a:r>
              <a:rPr lang="en-GB" b="1" dirty="0">
                <a:latin typeface="Mohr" panose="00000500000000000000" pitchFamily="50" charset="0"/>
              </a:rPr>
              <a:t>Choose the right task.</a:t>
            </a:r>
          </a:p>
        </p:txBody>
      </p:sp>
      <p:sp>
        <p:nvSpPr>
          <p:cNvPr id="2" name="TextBox 1">
            <a:extLst>
              <a:ext uri="{FF2B5EF4-FFF2-40B4-BE49-F238E27FC236}">
                <a16:creationId xmlns:a16="http://schemas.microsoft.com/office/drawing/2014/main" id="{C79C17A9-EF8C-A6B0-0DD6-90B9A989216A}"/>
              </a:ext>
            </a:extLst>
          </p:cNvPr>
          <p:cNvSpPr txBox="1"/>
          <p:nvPr/>
        </p:nvSpPr>
        <p:spPr>
          <a:xfrm>
            <a:off x="5094732" y="567309"/>
            <a:ext cx="7415784" cy="6524863"/>
          </a:xfrm>
          <a:prstGeom prst="rect">
            <a:avLst/>
          </a:prstGeom>
          <a:noFill/>
        </p:spPr>
        <p:txBody>
          <a:bodyPr wrap="square" rtlCol="0">
            <a:spAutoFit/>
          </a:bodyPr>
          <a:lstStyle/>
          <a:p>
            <a:r>
              <a:rPr lang="en-US" sz="2800" b="1" u="sng" dirty="0">
                <a:solidFill>
                  <a:srgbClr val="FF0000"/>
                </a:solidFill>
                <a:latin typeface="Century Gothic" panose="020B0502020202020204" pitchFamily="34" charset="0"/>
              </a:rPr>
              <a:t>I need to re-learn:</a:t>
            </a:r>
          </a:p>
          <a:p>
            <a:endParaRPr lang="en-US" sz="2800" dirty="0">
              <a:latin typeface="Century Gothic" panose="020B0502020202020204" pitchFamily="34" charset="0"/>
            </a:endParaRPr>
          </a:p>
          <a:p>
            <a:r>
              <a:rPr lang="en-US" sz="2800" dirty="0">
                <a:latin typeface="Century Gothic" panose="020B0502020202020204" pitchFamily="34" charset="0"/>
              </a:rPr>
              <a:t>Structured notes including </a:t>
            </a:r>
            <a:r>
              <a:rPr lang="en-US" sz="2800" dirty="0" err="1">
                <a:latin typeface="Century Gothic" panose="020B0502020202020204" pitchFamily="34" charset="0"/>
              </a:rPr>
              <a:t>mindmaps</a:t>
            </a:r>
            <a:r>
              <a:rPr lang="en-US" sz="2800" dirty="0">
                <a:latin typeface="Century Gothic" panose="020B0502020202020204" pitchFamily="34" charset="0"/>
              </a:rPr>
              <a:t>.</a:t>
            </a:r>
          </a:p>
          <a:p>
            <a:endParaRPr lang="en-US" sz="2800" dirty="0">
              <a:latin typeface="Century Gothic" panose="020B0502020202020204" pitchFamily="34" charset="0"/>
            </a:endParaRPr>
          </a:p>
          <a:p>
            <a:endParaRPr lang="en-US" sz="2800" dirty="0">
              <a:latin typeface="Century Gothic" panose="020B0502020202020204" pitchFamily="34" charset="0"/>
            </a:endParaRPr>
          </a:p>
          <a:p>
            <a:r>
              <a:rPr lang="en-US" sz="2800" b="1" u="sng" dirty="0">
                <a:solidFill>
                  <a:srgbClr val="FFC000"/>
                </a:solidFill>
                <a:latin typeface="Century Gothic" panose="020B0502020202020204" pitchFamily="34" charset="0"/>
              </a:rPr>
              <a:t>I need to build fluency:</a:t>
            </a:r>
          </a:p>
          <a:p>
            <a:r>
              <a:rPr lang="en-US" sz="2800" dirty="0">
                <a:latin typeface="Century Gothic" panose="020B0502020202020204" pitchFamily="34" charset="0"/>
              </a:rPr>
              <a:t>Self-quizzing using flashcards</a:t>
            </a:r>
          </a:p>
          <a:p>
            <a:endParaRPr lang="en-US" sz="2800" dirty="0">
              <a:latin typeface="Century Gothic" panose="020B0502020202020204" pitchFamily="34" charset="0"/>
            </a:endParaRPr>
          </a:p>
          <a:p>
            <a:endParaRPr lang="en-US" sz="2800" dirty="0">
              <a:latin typeface="Century Gothic" panose="020B0502020202020204" pitchFamily="34" charset="0"/>
            </a:endParaRPr>
          </a:p>
          <a:p>
            <a:r>
              <a:rPr lang="en-US" sz="2800" b="1" u="sng" dirty="0">
                <a:solidFill>
                  <a:srgbClr val="00B050"/>
                </a:solidFill>
                <a:latin typeface="Century Gothic" panose="020B0502020202020204" pitchFamily="34" charset="0"/>
              </a:rPr>
              <a:t>I am ready to check my understanding:</a:t>
            </a:r>
          </a:p>
          <a:p>
            <a:r>
              <a:rPr lang="en-US" sz="2800" dirty="0">
                <a:latin typeface="Century Gothic" panose="020B0502020202020204" pitchFamily="34" charset="0"/>
              </a:rPr>
              <a:t>Past papers*</a:t>
            </a:r>
          </a:p>
          <a:p>
            <a:endParaRPr lang="en-US" sz="2800" dirty="0">
              <a:latin typeface="Century Gothic" panose="020B0502020202020204" pitchFamily="34" charset="0"/>
            </a:endParaRPr>
          </a:p>
          <a:p>
            <a:r>
              <a:rPr lang="en-US" sz="2800" dirty="0">
                <a:latin typeface="Century Gothic" panose="020B0502020202020204" pitchFamily="34" charset="0"/>
              </a:rPr>
              <a:t>*Keep a close eye here!</a:t>
            </a:r>
          </a:p>
          <a:p>
            <a:endParaRPr lang="en-US" dirty="0"/>
          </a:p>
          <a:p>
            <a:endParaRPr lang="en-US" dirty="0"/>
          </a:p>
          <a:p>
            <a:endParaRPr lang="en-GB" dirty="0"/>
          </a:p>
        </p:txBody>
      </p:sp>
      <p:pic>
        <p:nvPicPr>
          <p:cNvPr id="4" name="Picture 3">
            <a:extLst>
              <a:ext uri="{FF2B5EF4-FFF2-40B4-BE49-F238E27FC236}">
                <a16:creationId xmlns:a16="http://schemas.microsoft.com/office/drawing/2014/main" id="{86FBF93E-AE9A-4FAE-E625-F3B123D77A54}"/>
              </a:ext>
            </a:extLst>
          </p:cNvPr>
          <p:cNvPicPr>
            <a:picLocks noChangeAspect="1"/>
          </p:cNvPicPr>
          <p:nvPr/>
        </p:nvPicPr>
        <p:blipFill>
          <a:blip r:embed="rId3"/>
          <a:stretch>
            <a:fillRect/>
          </a:stretch>
        </p:blipFill>
        <p:spPr>
          <a:xfrm>
            <a:off x="8620125" y="419100"/>
            <a:ext cx="895350" cy="895350"/>
          </a:xfrm>
          <a:prstGeom prst="rect">
            <a:avLst/>
          </a:prstGeom>
        </p:spPr>
      </p:pic>
      <p:pic>
        <p:nvPicPr>
          <p:cNvPr id="7" name="Picture 6">
            <a:extLst>
              <a:ext uri="{FF2B5EF4-FFF2-40B4-BE49-F238E27FC236}">
                <a16:creationId xmlns:a16="http://schemas.microsoft.com/office/drawing/2014/main" id="{BD9A28F8-5CF6-E018-84FC-547F6A3C71CB}"/>
              </a:ext>
            </a:extLst>
          </p:cNvPr>
          <p:cNvPicPr>
            <a:picLocks noChangeAspect="1"/>
          </p:cNvPicPr>
          <p:nvPr/>
        </p:nvPicPr>
        <p:blipFill>
          <a:blip r:embed="rId4"/>
          <a:stretch>
            <a:fillRect/>
          </a:stretch>
        </p:blipFill>
        <p:spPr>
          <a:xfrm>
            <a:off x="10603673" y="2362199"/>
            <a:ext cx="1066800" cy="1066800"/>
          </a:xfrm>
          <a:prstGeom prst="rect">
            <a:avLst/>
          </a:prstGeom>
        </p:spPr>
      </p:pic>
      <p:pic>
        <p:nvPicPr>
          <p:cNvPr id="8" name="Picture 7">
            <a:extLst>
              <a:ext uri="{FF2B5EF4-FFF2-40B4-BE49-F238E27FC236}">
                <a16:creationId xmlns:a16="http://schemas.microsoft.com/office/drawing/2014/main" id="{815F2FA0-A008-2025-5594-03639754C334}"/>
              </a:ext>
            </a:extLst>
          </p:cNvPr>
          <p:cNvPicPr>
            <a:picLocks noChangeAspect="1"/>
          </p:cNvPicPr>
          <p:nvPr/>
        </p:nvPicPr>
        <p:blipFill>
          <a:blip r:embed="rId5"/>
          <a:stretch>
            <a:fillRect/>
          </a:stretch>
        </p:blipFill>
        <p:spPr>
          <a:xfrm>
            <a:off x="9641648" y="5124449"/>
            <a:ext cx="1495425" cy="1495425"/>
          </a:xfrm>
          <a:prstGeom prst="rect">
            <a:avLst/>
          </a:prstGeom>
        </p:spPr>
      </p:pic>
    </p:spTree>
    <p:extLst>
      <p:ext uri="{BB962C8B-B14F-4D97-AF65-F5344CB8AC3E}">
        <p14:creationId xmlns:p14="http://schemas.microsoft.com/office/powerpoint/2010/main" val="1395807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10" end="10"/>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A3478-3E2A-440F-A58A-2B56757DE050}"/>
              </a:ext>
            </a:extLst>
          </p:cNvPr>
          <p:cNvSpPr>
            <a:spLocks noGrp="1"/>
          </p:cNvSpPr>
          <p:nvPr>
            <p:ph type="title"/>
          </p:nvPr>
        </p:nvSpPr>
        <p:spPr>
          <a:xfrm>
            <a:off x="967563" y="265813"/>
            <a:ext cx="8713647" cy="5071997"/>
          </a:xfrm>
          <a:noFill/>
        </p:spPr>
        <p:txBody>
          <a:bodyPr>
            <a:normAutofit/>
          </a:bodyPr>
          <a:lstStyle/>
          <a:p>
            <a:br>
              <a:rPr kumimoji="0" lang="en-GB" sz="6700" b="0" i="0" u="none" strike="noStrike" kern="1200" cap="all" spc="0" normalizeH="0" baseline="0" noProof="0" dirty="0">
                <a:ln>
                  <a:noFill/>
                </a:ln>
                <a:solidFill>
                  <a:srgbClr val="335B74"/>
                </a:solidFill>
                <a:effectLst/>
                <a:uLnTx/>
                <a:uFillTx/>
                <a:latin typeface="Franklin Gothic Book" panose="020B0503020102020204"/>
                <a:ea typeface="+mj-ea"/>
                <a:cs typeface="+mj-cs"/>
              </a:rPr>
            </a:br>
            <a:br>
              <a:rPr kumimoji="0" lang="en-GB" sz="6700" b="0" i="0" u="none" strike="noStrike" kern="1200" cap="all" spc="0" normalizeH="0" baseline="0" noProof="0" dirty="0">
                <a:ln>
                  <a:noFill/>
                </a:ln>
                <a:solidFill>
                  <a:srgbClr val="335B74"/>
                </a:solidFill>
                <a:effectLst/>
                <a:uLnTx/>
                <a:uFillTx/>
                <a:latin typeface="Franklin Gothic Book" panose="020B0503020102020204"/>
                <a:ea typeface="+mj-ea"/>
                <a:cs typeface="+mj-cs"/>
              </a:rPr>
            </a:br>
            <a:r>
              <a:rPr kumimoji="0" lang="en-GB" sz="6700" b="0" i="0" u="none" strike="noStrike" kern="1200" cap="all" spc="0" normalizeH="0" baseline="0" noProof="0" dirty="0">
                <a:ln>
                  <a:noFill/>
                </a:ln>
                <a:solidFill>
                  <a:srgbClr val="335B74"/>
                </a:solidFill>
                <a:effectLst/>
                <a:uLnTx/>
                <a:uFillTx/>
                <a:latin typeface="Franklin Gothic Book" panose="020B0503020102020204"/>
                <a:ea typeface="+mj-ea"/>
                <a:cs typeface="+mj-cs"/>
              </a:rPr>
              <a:t>POST -16 </a:t>
            </a:r>
            <a:br>
              <a:rPr kumimoji="0" lang="en-GB" sz="6700" b="0" i="0" u="none" strike="noStrike" kern="1200" cap="all" spc="0" normalizeH="0" baseline="0" noProof="0" dirty="0">
                <a:ln>
                  <a:noFill/>
                </a:ln>
                <a:solidFill>
                  <a:srgbClr val="335B74"/>
                </a:solidFill>
                <a:effectLst/>
                <a:uLnTx/>
                <a:uFillTx/>
                <a:latin typeface="Franklin Gothic Book" panose="020B0503020102020204"/>
                <a:ea typeface="+mj-ea"/>
                <a:cs typeface="+mj-cs"/>
              </a:rPr>
            </a:br>
            <a:r>
              <a:rPr kumimoji="0" lang="en-GB" sz="6700" b="0" i="0" u="none" strike="noStrike" kern="1200" cap="all" spc="0" normalizeH="0" baseline="0" noProof="0" dirty="0">
                <a:ln>
                  <a:noFill/>
                </a:ln>
                <a:solidFill>
                  <a:srgbClr val="335B74"/>
                </a:solidFill>
                <a:effectLst/>
                <a:uLnTx/>
                <a:uFillTx/>
                <a:latin typeface="Franklin Gothic Book" panose="020B0503020102020204"/>
                <a:ea typeface="+mj-ea"/>
                <a:cs typeface="+mj-cs"/>
              </a:rPr>
              <a:t>options and CHOICES</a:t>
            </a:r>
            <a:br>
              <a:rPr kumimoji="0" lang="en-GB" sz="6700" b="0" i="0" u="none" strike="noStrike" kern="1200" cap="all" spc="0" normalizeH="0" baseline="0" noProof="0" dirty="0">
                <a:ln>
                  <a:noFill/>
                </a:ln>
                <a:solidFill>
                  <a:srgbClr val="335B74"/>
                </a:solidFill>
                <a:effectLst/>
                <a:uLnTx/>
                <a:uFillTx/>
                <a:latin typeface="Franklin Gothic Book" panose="020B0503020102020204"/>
                <a:ea typeface="+mj-ea"/>
                <a:cs typeface="+mj-cs"/>
              </a:rPr>
            </a:br>
            <a:r>
              <a:rPr kumimoji="0" lang="en-GB" sz="3100" b="0" i="0" u="none" strike="noStrike" kern="1200" cap="all" spc="0" normalizeH="0" baseline="0" noProof="0" dirty="0">
                <a:ln>
                  <a:noFill/>
                </a:ln>
                <a:solidFill>
                  <a:srgbClr val="335B74"/>
                </a:solidFill>
                <a:effectLst/>
                <a:uLnTx/>
                <a:uFillTx/>
                <a:latin typeface="Franklin Gothic Book" panose="020B0503020102020204"/>
                <a:ea typeface="+mj-ea"/>
                <a:cs typeface="+mj-cs"/>
              </a:rPr>
              <a:t>Parents evening 24/09/25</a:t>
            </a:r>
            <a:endParaRPr lang="en-GB" sz="3100" dirty="0"/>
          </a:p>
        </p:txBody>
      </p:sp>
      <p:sp>
        <p:nvSpPr>
          <p:cNvPr id="4" name="Rectangle 3">
            <a:extLst>
              <a:ext uri="{FF2B5EF4-FFF2-40B4-BE49-F238E27FC236}">
                <a16:creationId xmlns:a16="http://schemas.microsoft.com/office/drawing/2014/main" id="{DCB9A4D7-3178-48BC-B8E6-3D6A62E0D3D0}"/>
              </a:ext>
            </a:extLst>
          </p:cNvPr>
          <p:cNvSpPr/>
          <p:nvPr/>
        </p:nvSpPr>
        <p:spPr>
          <a:xfrm>
            <a:off x="0" y="6056755"/>
            <a:ext cx="12192000" cy="80124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1ED39A47-5A7A-4C28-8F0C-777D3ACEF86D}"/>
              </a:ext>
            </a:extLst>
          </p:cNvPr>
          <p:cNvSpPr txBox="1"/>
          <p:nvPr/>
        </p:nvSpPr>
        <p:spPr>
          <a:xfrm>
            <a:off x="887741" y="5980837"/>
            <a:ext cx="10625958" cy="923330"/>
          </a:xfrm>
          <a:prstGeom prst="rect">
            <a:avLst/>
          </a:prstGeom>
          <a:noFill/>
          <a:ln>
            <a:noFill/>
          </a:ln>
        </p:spPr>
        <p:txBody>
          <a:bodyPr wrap="square" rtlCol="0">
            <a:spAutoFit/>
          </a:bodyPr>
          <a:lstStyle/>
          <a:p>
            <a:pPr algn="ctr"/>
            <a:r>
              <a:rPr lang="en-GB" sz="5400" dirty="0">
                <a:ln>
                  <a:solidFill>
                    <a:srgbClr val="00B050"/>
                  </a:solidFill>
                </a:ln>
                <a:solidFill>
                  <a:schemeClr val="bg1"/>
                </a:solidFill>
                <a:latin typeface="Bahnschrift" panose="020B0502040204020203" pitchFamily="34" charset="0"/>
              </a:rPr>
              <a:t> </a:t>
            </a:r>
            <a:r>
              <a:rPr lang="en-GB" sz="5400" dirty="0">
                <a:solidFill>
                  <a:srgbClr val="FFFF00"/>
                </a:solidFill>
                <a:latin typeface="Bahnschrift" panose="020B0502040204020203" pitchFamily="34" charset="0"/>
              </a:rPr>
              <a:t>Explore    Dream      Discover</a:t>
            </a:r>
          </a:p>
        </p:txBody>
      </p:sp>
      <p:pic>
        <p:nvPicPr>
          <p:cNvPr id="6" name="Picture 4" descr="Logo, company name&#10;&#10;Description automatically generated">
            <a:extLst>
              <a:ext uri="{FF2B5EF4-FFF2-40B4-BE49-F238E27FC236}">
                <a16:creationId xmlns:a16="http://schemas.microsoft.com/office/drawing/2014/main" id="{CD50E097-9D24-4ABD-8754-8A0F730C2DD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7" b="1"/>
          <a:stretch/>
        </p:blipFill>
        <p:spPr bwMode="auto">
          <a:xfrm>
            <a:off x="11115089" y="0"/>
            <a:ext cx="967854" cy="1185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36882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3887" y="222562"/>
            <a:ext cx="9664774" cy="5700956"/>
          </a:xfrm>
          <a:solidFill>
            <a:schemeClr val="bg1"/>
          </a:solidFill>
        </p:spPr>
        <p:txBody>
          <a:bodyPr>
            <a:normAutofit fontScale="90000"/>
          </a:bodyPr>
          <a:lstStyle/>
          <a:p>
            <a:br>
              <a:rPr lang="en-GB" dirty="0"/>
            </a:br>
            <a:r>
              <a:rPr lang="en-GB" dirty="0"/>
              <a:t>Celine Nembhard </a:t>
            </a:r>
            <a:br>
              <a:rPr lang="en-GB" dirty="0"/>
            </a:br>
            <a:r>
              <a:rPr lang="en-GB" dirty="0"/>
              <a:t>Careers and Enrichment Lead</a:t>
            </a:r>
            <a:br>
              <a:rPr lang="en-GB" dirty="0"/>
            </a:br>
            <a:br>
              <a:rPr lang="en-GB" dirty="0"/>
            </a:br>
            <a:r>
              <a:rPr lang="en-GB" sz="4000" b="1" dirty="0">
                <a:hlinkClick r:id="rId2">
                  <a:extLst>
                    <a:ext uri="{A12FA001-AC4F-418D-AE19-62706E023703}">
                      <ahyp:hlinkClr xmlns:ahyp="http://schemas.microsoft.com/office/drawing/2018/hyperlinkcolor" val="tx"/>
                    </a:ext>
                  </a:extLst>
                </a:hlinkClick>
              </a:rPr>
              <a:t>cnembhard@deptfordgreen.co.uk</a:t>
            </a:r>
            <a:br>
              <a:rPr lang="en-GB" sz="4000" dirty="0"/>
            </a:br>
            <a:br>
              <a:rPr lang="en-GB" sz="4000" dirty="0"/>
            </a:br>
            <a:r>
              <a:rPr lang="en-GB" sz="4000" dirty="0"/>
              <a:t>Tel: 0208 469 4896</a:t>
            </a:r>
            <a:br>
              <a:rPr lang="en-GB" sz="4000" dirty="0"/>
            </a:br>
            <a:br>
              <a:rPr lang="en-GB" sz="4000" dirty="0"/>
            </a:br>
            <a:br>
              <a:rPr lang="en-GB" sz="4000" dirty="0"/>
            </a:br>
            <a:r>
              <a:rPr lang="en-GB" sz="4000" dirty="0"/>
              <a:t>Do get in touch if you have any queries.</a:t>
            </a:r>
          </a:p>
        </p:txBody>
      </p:sp>
      <p:pic>
        <p:nvPicPr>
          <p:cNvPr id="3" name="Picture 2">
            <a:extLst>
              <a:ext uri="{FF2B5EF4-FFF2-40B4-BE49-F238E27FC236}">
                <a16:creationId xmlns:a16="http://schemas.microsoft.com/office/drawing/2014/main" id="{6B2972A0-8CB9-47A0-AFC2-D11B661F9954}"/>
              </a:ext>
            </a:extLst>
          </p:cNvPr>
          <p:cNvPicPr>
            <a:picLocks noChangeAspect="1"/>
          </p:cNvPicPr>
          <p:nvPr/>
        </p:nvPicPr>
        <p:blipFill>
          <a:blip r:embed="rId3"/>
          <a:stretch>
            <a:fillRect/>
          </a:stretch>
        </p:blipFill>
        <p:spPr>
          <a:xfrm>
            <a:off x="11138113" y="8276"/>
            <a:ext cx="969348" cy="1188823"/>
          </a:xfrm>
          <a:prstGeom prst="rect">
            <a:avLst/>
          </a:prstGeom>
        </p:spPr>
      </p:pic>
      <p:sp>
        <p:nvSpPr>
          <p:cNvPr id="5" name="Rectangle 4">
            <a:extLst>
              <a:ext uri="{FF2B5EF4-FFF2-40B4-BE49-F238E27FC236}">
                <a16:creationId xmlns:a16="http://schemas.microsoft.com/office/drawing/2014/main" id="{EAA22C70-1C0C-4F12-A871-8FA5D343B2FE}"/>
              </a:ext>
            </a:extLst>
          </p:cNvPr>
          <p:cNvSpPr/>
          <p:nvPr/>
        </p:nvSpPr>
        <p:spPr>
          <a:xfrm>
            <a:off x="0" y="6048478"/>
            <a:ext cx="12192000" cy="80124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9E78498E-D368-483D-8EC3-B045E3E80886}"/>
              </a:ext>
            </a:extLst>
          </p:cNvPr>
          <p:cNvPicPr>
            <a:picLocks noChangeAspect="1"/>
          </p:cNvPicPr>
          <p:nvPr/>
        </p:nvPicPr>
        <p:blipFill>
          <a:blip r:embed="rId4"/>
          <a:stretch>
            <a:fillRect/>
          </a:stretch>
        </p:blipFill>
        <p:spPr>
          <a:xfrm>
            <a:off x="1397745" y="5833987"/>
            <a:ext cx="8977059" cy="1230227"/>
          </a:xfrm>
          <a:prstGeom prst="rect">
            <a:avLst/>
          </a:prstGeom>
        </p:spPr>
      </p:pic>
    </p:spTree>
    <p:extLst>
      <p:ext uri="{BB962C8B-B14F-4D97-AF65-F5344CB8AC3E}">
        <p14:creationId xmlns:p14="http://schemas.microsoft.com/office/powerpoint/2010/main" val="13490227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B9F31-99B7-4521-91AB-BED3F0128017}"/>
              </a:ext>
            </a:extLst>
          </p:cNvPr>
          <p:cNvSpPr>
            <a:spLocks noGrp="1"/>
          </p:cNvSpPr>
          <p:nvPr>
            <p:ph type="title"/>
          </p:nvPr>
        </p:nvSpPr>
        <p:spPr>
          <a:xfrm>
            <a:off x="1978247" y="145832"/>
            <a:ext cx="7314658" cy="1177503"/>
          </a:xfrm>
          <a:solidFill>
            <a:srgbClr val="00B0F0"/>
          </a:solidFill>
          <a:ln>
            <a:solidFill>
              <a:srgbClr val="00B050"/>
            </a:solidFill>
          </a:ln>
        </p:spPr>
        <p:txBody>
          <a:bodyPr>
            <a:normAutofit fontScale="90000"/>
          </a:bodyPr>
          <a:lstStyle/>
          <a:p>
            <a:r>
              <a:rPr lang="en-GB" b="1" dirty="0"/>
              <a:t>PARTICIPATION AGE- REMINDER</a:t>
            </a:r>
          </a:p>
        </p:txBody>
      </p:sp>
      <p:sp>
        <p:nvSpPr>
          <p:cNvPr id="4" name="TextBox 3">
            <a:extLst>
              <a:ext uri="{FF2B5EF4-FFF2-40B4-BE49-F238E27FC236}">
                <a16:creationId xmlns:a16="http://schemas.microsoft.com/office/drawing/2014/main" id="{27E1E7BF-C548-4D10-A6AA-B2536E43F5E8}"/>
              </a:ext>
            </a:extLst>
          </p:cNvPr>
          <p:cNvSpPr txBox="1"/>
          <p:nvPr/>
        </p:nvSpPr>
        <p:spPr>
          <a:xfrm>
            <a:off x="559266" y="1369887"/>
            <a:ext cx="9416804" cy="470898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Young people must stay in education or training until they are 18 or to the end of their academic year 13 if they are studying full time.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This is in order to enable them to achieve a full Level 3 qualification by the time they are 19.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This means that in September, after your GCSEs, you must do one of the following until you are, at least, 18:</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 Stay in full-time education. For example, at a college, sixth form college, sixth form or  UTC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 Start an apprenticeship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Or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 Spend 20 hours or more a week working or volunteering, while in part-time education or training.</a:t>
            </a:r>
          </a:p>
        </p:txBody>
      </p:sp>
      <p:pic>
        <p:nvPicPr>
          <p:cNvPr id="5" name="Picture 4">
            <a:extLst>
              <a:ext uri="{FF2B5EF4-FFF2-40B4-BE49-F238E27FC236}">
                <a16:creationId xmlns:a16="http://schemas.microsoft.com/office/drawing/2014/main" id="{60B1F354-C34E-499F-B818-0B6949CF7D68}"/>
              </a:ext>
            </a:extLst>
          </p:cNvPr>
          <p:cNvPicPr>
            <a:picLocks noChangeAspect="1"/>
          </p:cNvPicPr>
          <p:nvPr/>
        </p:nvPicPr>
        <p:blipFill>
          <a:blip r:embed="rId2"/>
          <a:stretch>
            <a:fillRect/>
          </a:stretch>
        </p:blipFill>
        <p:spPr>
          <a:xfrm>
            <a:off x="11288372" y="145832"/>
            <a:ext cx="774259" cy="908383"/>
          </a:xfrm>
          <a:prstGeom prst="rect">
            <a:avLst/>
          </a:prstGeom>
        </p:spPr>
      </p:pic>
      <p:sp>
        <p:nvSpPr>
          <p:cNvPr id="6" name="Rectangle 5">
            <a:extLst>
              <a:ext uri="{FF2B5EF4-FFF2-40B4-BE49-F238E27FC236}">
                <a16:creationId xmlns:a16="http://schemas.microsoft.com/office/drawing/2014/main" id="{01732510-0BAF-4EC3-8714-FA5CE0AEBAB9}"/>
              </a:ext>
            </a:extLst>
          </p:cNvPr>
          <p:cNvSpPr/>
          <p:nvPr/>
        </p:nvSpPr>
        <p:spPr>
          <a:xfrm>
            <a:off x="0" y="6078868"/>
            <a:ext cx="12192000" cy="775564"/>
          </a:xfrm>
          <a:prstGeom prst="rect">
            <a:avLst/>
          </a:prstGeom>
          <a:solidFill>
            <a:srgbClr val="00B0F0"/>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srgbClr val="FFFF00"/>
                </a:solidFill>
                <a:effectLst/>
                <a:uLnTx/>
                <a:uFillTx/>
                <a:latin typeface="Mohr" panose="00000500000000000000" pitchFamily="50" charset="0"/>
                <a:ea typeface="+mn-ea"/>
                <a:cs typeface="+mn-cs"/>
              </a:rPr>
              <a:t>Explore    Dream      Discover</a:t>
            </a:r>
            <a:endParaRPr kumimoji="0" lang="en-GB" sz="1800" b="0" i="0" u="none" strike="noStrike" kern="0" cap="none" spc="0" normalizeH="0" baseline="0" noProof="0" dirty="0">
              <a:ln>
                <a:noFill/>
              </a:ln>
              <a:solidFill>
                <a:srgbClr val="FFFF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66417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D4E23-F409-4691-84CD-C0C52AD3F0C7}"/>
              </a:ext>
            </a:extLst>
          </p:cNvPr>
          <p:cNvSpPr>
            <a:spLocks noGrp="1"/>
          </p:cNvSpPr>
          <p:nvPr>
            <p:ph type="ctrTitle"/>
          </p:nvPr>
        </p:nvSpPr>
        <p:spPr>
          <a:xfrm>
            <a:off x="999868" y="75001"/>
            <a:ext cx="8617176" cy="793932"/>
          </a:xfrm>
        </p:spPr>
        <p:txBody>
          <a:bodyPr/>
          <a:lstStyle/>
          <a:p>
            <a:r>
              <a:rPr lang="en-GB" dirty="0">
                <a:solidFill>
                  <a:srgbClr val="00B0F0"/>
                </a:solidFill>
              </a:rPr>
              <a:t>Post 16 Options</a:t>
            </a:r>
            <a:endParaRPr lang="ru-RU" dirty="0">
              <a:solidFill>
                <a:srgbClr val="00B0F0"/>
              </a:solidFill>
            </a:endParaRPr>
          </a:p>
        </p:txBody>
      </p:sp>
      <p:sp>
        <p:nvSpPr>
          <p:cNvPr id="3" name="Subtitle 2">
            <a:extLst>
              <a:ext uri="{FF2B5EF4-FFF2-40B4-BE49-F238E27FC236}">
                <a16:creationId xmlns:a16="http://schemas.microsoft.com/office/drawing/2014/main" id="{9826B88A-CA53-4491-9D51-BD04EBF2F4DD}"/>
              </a:ext>
            </a:extLst>
          </p:cNvPr>
          <p:cNvSpPr>
            <a:spLocks noGrp="1"/>
          </p:cNvSpPr>
          <p:nvPr>
            <p:ph type="subTitle" idx="1"/>
          </p:nvPr>
        </p:nvSpPr>
        <p:spPr>
          <a:xfrm>
            <a:off x="928434" y="951971"/>
            <a:ext cx="10420332" cy="1295427"/>
          </a:xfrm>
        </p:spPr>
        <p:txBody>
          <a:bodyPr/>
          <a:lstStyle/>
          <a:p>
            <a:pPr algn="l"/>
            <a:r>
              <a:rPr lang="en-GB" sz="1200" b="1" i="0" dirty="0">
                <a:solidFill>
                  <a:schemeClr val="accent3"/>
                </a:solidFill>
                <a:latin typeface="Calibri" panose="020F0502020204030204" pitchFamily="34" charset="0"/>
                <a:cs typeface="Calibri" panose="020F0502020204030204" pitchFamily="34" charset="0"/>
              </a:rPr>
              <a:t>WHAT DO WE MEAN BY POST-16? </a:t>
            </a:r>
          </a:p>
          <a:p>
            <a:pPr algn="l"/>
            <a:r>
              <a:rPr lang="en-GB" sz="1200" b="1" i="0" dirty="0">
                <a:solidFill>
                  <a:schemeClr val="accent3"/>
                </a:solidFill>
                <a:latin typeface="Calibri" panose="020F0502020204030204" pitchFamily="34" charset="0"/>
                <a:cs typeface="Calibri" panose="020F0502020204030204" pitchFamily="34" charset="0"/>
              </a:rPr>
              <a:t>We are talking about the period directly after you finish secondary school at the age of 16 and following your GCSE exams.</a:t>
            </a:r>
          </a:p>
          <a:p>
            <a:pPr algn="l"/>
            <a:r>
              <a:rPr lang="en-GB" sz="1200" b="1" i="0" dirty="0">
                <a:solidFill>
                  <a:schemeClr val="accent3"/>
                </a:solidFill>
                <a:latin typeface="Calibri" panose="020F0502020204030204" pitchFamily="34" charset="0"/>
                <a:cs typeface="Calibri" panose="020F0502020204030204" pitchFamily="34" charset="0"/>
              </a:rPr>
              <a:t>If at any stage of the process of applying and moving on to Post-16 , you are experiencing barriers or difficulties to applying and enrolling and feel you need support or would like further information, advice and guidance, do let us know.</a:t>
            </a:r>
          </a:p>
          <a:p>
            <a:r>
              <a:rPr lang="en-GB" sz="1000" dirty="0">
                <a:solidFill>
                  <a:schemeClr val="accent3"/>
                </a:solidFill>
              </a:rPr>
              <a:t> </a:t>
            </a:r>
            <a:endParaRPr lang="en-GB" sz="1000" dirty="0"/>
          </a:p>
        </p:txBody>
      </p:sp>
      <p:sp>
        <p:nvSpPr>
          <p:cNvPr id="4" name="Text Placeholder 3">
            <a:extLst>
              <a:ext uri="{FF2B5EF4-FFF2-40B4-BE49-F238E27FC236}">
                <a16:creationId xmlns:a16="http://schemas.microsoft.com/office/drawing/2014/main" id="{CFA04035-833F-47A3-9B42-8D3A786CD66E}"/>
              </a:ext>
            </a:extLst>
          </p:cNvPr>
          <p:cNvSpPr>
            <a:spLocks noGrp="1"/>
          </p:cNvSpPr>
          <p:nvPr>
            <p:ph type="body" sz="quarter" idx="14"/>
          </p:nvPr>
        </p:nvSpPr>
        <p:spPr>
          <a:xfrm>
            <a:off x="999868" y="2508495"/>
            <a:ext cx="1697037" cy="450850"/>
          </a:xfrm>
        </p:spPr>
        <p:txBody>
          <a:bodyPr/>
          <a:lstStyle/>
          <a:p>
            <a:r>
              <a:rPr lang="en-GB" sz="1200" dirty="0">
                <a:solidFill>
                  <a:srgbClr val="00B050"/>
                </a:solidFill>
              </a:rPr>
              <a:t>September to December 2025</a:t>
            </a:r>
            <a:endParaRPr lang="ru-RU" sz="1200" dirty="0">
              <a:solidFill>
                <a:srgbClr val="00B050"/>
              </a:solidFill>
            </a:endParaRPr>
          </a:p>
        </p:txBody>
      </p:sp>
      <p:sp>
        <p:nvSpPr>
          <p:cNvPr id="9" name="Text Placeholder 8">
            <a:extLst>
              <a:ext uri="{FF2B5EF4-FFF2-40B4-BE49-F238E27FC236}">
                <a16:creationId xmlns:a16="http://schemas.microsoft.com/office/drawing/2014/main" id="{D627327C-3A41-4D1E-A5CE-D0A5F3281206}"/>
              </a:ext>
            </a:extLst>
          </p:cNvPr>
          <p:cNvSpPr>
            <a:spLocks noGrp="1"/>
          </p:cNvSpPr>
          <p:nvPr>
            <p:ph type="body" sz="quarter" idx="19"/>
          </p:nvPr>
        </p:nvSpPr>
        <p:spPr/>
        <p:txBody>
          <a:bodyPr/>
          <a:lstStyle/>
          <a:p>
            <a:r>
              <a:rPr lang="en-GB" sz="1400" dirty="0">
                <a:solidFill>
                  <a:srgbClr val="00B0F0"/>
                </a:solidFill>
              </a:rPr>
              <a:t>Information and Research</a:t>
            </a:r>
            <a:endParaRPr lang="ru-RU" sz="1400" dirty="0">
              <a:solidFill>
                <a:srgbClr val="00B0F0"/>
              </a:solidFill>
            </a:endParaRPr>
          </a:p>
        </p:txBody>
      </p:sp>
      <p:sp>
        <p:nvSpPr>
          <p:cNvPr id="23" name="Text Placeholder 22">
            <a:extLst>
              <a:ext uri="{FF2B5EF4-FFF2-40B4-BE49-F238E27FC236}">
                <a16:creationId xmlns:a16="http://schemas.microsoft.com/office/drawing/2014/main" id="{BE904312-F9B9-4F27-8665-50D0641FBE59}"/>
              </a:ext>
            </a:extLst>
          </p:cNvPr>
          <p:cNvSpPr>
            <a:spLocks noGrp="1"/>
          </p:cNvSpPr>
          <p:nvPr>
            <p:ph type="body" sz="quarter" idx="24"/>
          </p:nvPr>
        </p:nvSpPr>
        <p:spPr>
          <a:xfrm>
            <a:off x="1034553" y="3860096"/>
            <a:ext cx="1697037" cy="1414919"/>
          </a:xfrm>
        </p:spPr>
        <p:txBody>
          <a:bodyPr/>
          <a:lstStyle/>
          <a:p>
            <a:r>
              <a:rPr lang="en-GB" dirty="0">
                <a:solidFill>
                  <a:schemeClr val="accent3"/>
                </a:solidFill>
                <a:latin typeface="Calibri" panose="020F0502020204030204" pitchFamily="34" charset="0"/>
                <a:cs typeface="Calibri" panose="020F0502020204030204" pitchFamily="34" charset="0"/>
              </a:rPr>
              <a:t>Attend sixth forms</a:t>
            </a:r>
            <a:r>
              <a:rPr lang="en-GB" dirty="0">
                <a:latin typeface="Calibri" panose="020F0502020204030204" pitchFamily="34" charset="0"/>
                <a:cs typeface="Calibri" panose="020F0502020204030204" pitchFamily="34" charset="0"/>
              </a:rPr>
              <a:t> and </a:t>
            </a:r>
            <a:r>
              <a:rPr lang="en-GB" dirty="0">
                <a:solidFill>
                  <a:schemeClr val="accent3"/>
                </a:solidFill>
                <a:latin typeface="Calibri" panose="020F0502020204030204" pitchFamily="34" charset="0"/>
                <a:cs typeface="Calibri" panose="020F0502020204030204" pitchFamily="34" charset="0"/>
              </a:rPr>
              <a:t>colleges open events.</a:t>
            </a:r>
          </a:p>
          <a:p>
            <a:r>
              <a:rPr lang="en-GB" dirty="0">
                <a:latin typeface="Calibri" panose="020F0502020204030204" pitchFamily="34" charset="0"/>
                <a:cs typeface="Calibri" panose="020F0502020204030204" pitchFamily="34" charset="0"/>
              </a:rPr>
              <a:t>Attend your careers meeting.</a:t>
            </a:r>
            <a:endParaRPr lang="en-GB" dirty="0">
              <a:solidFill>
                <a:schemeClr val="accent3"/>
              </a:solidFill>
              <a:latin typeface="Calibri" panose="020F0502020204030204" pitchFamily="34" charset="0"/>
              <a:cs typeface="Calibri" panose="020F0502020204030204" pitchFamily="34" charset="0"/>
            </a:endParaRPr>
          </a:p>
          <a:p>
            <a:endParaRPr lang="en-GB" dirty="0">
              <a:solidFill>
                <a:schemeClr val="accent3"/>
              </a:solidFill>
            </a:endParaRPr>
          </a:p>
          <a:p>
            <a:endParaRPr lang="ru-RU" dirty="0">
              <a:solidFill>
                <a:schemeClr val="accent3"/>
              </a:solidFill>
            </a:endParaRPr>
          </a:p>
        </p:txBody>
      </p:sp>
      <p:sp>
        <p:nvSpPr>
          <p:cNvPr id="5" name="Text Placeholder 4">
            <a:extLst>
              <a:ext uri="{FF2B5EF4-FFF2-40B4-BE49-F238E27FC236}">
                <a16:creationId xmlns:a16="http://schemas.microsoft.com/office/drawing/2014/main" id="{2B969FF3-8FFE-4E02-8E2A-BEDDF86909EC}"/>
              </a:ext>
            </a:extLst>
          </p:cNvPr>
          <p:cNvSpPr>
            <a:spLocks noGrp="1"/>
          </p:cNvSpPr>
          <p:nvPr>
            <p:ph type="body" sz="quarter" idx="15"/>
          </p:nvPr>
        </p:nvSpPr>
        <p:spPr/>
        <p:txBody>
          <a:bodyPr/>
          <a:lstStyle/>
          <a:p>
            <a:r>
              <a:rPr lang="en-GB" sz="1200" dirty="0">
                <a:solidFill>
                  <a:srgbClr val="00B050"/>
                </a:solidFill>
              </a:rPr>
              <a:t>By January 2026 </a:t>
            </a:r>
            <a:endParaRPr lang="ru-RU" sz="1200" dirty="0">
              <a:solidFill>
                <a:srgbClr val="00B050"/>
              </a:solidFill>
            </a:endParaRPr>
          </a:p>
        </p:txBody>
      </p:sp>
      <p:sp>
        <p:nvSpPr>
          <p:cNvPr id="10" name="Text Placeholder 9">
            <a:extLst>
              <a:ext uri="{FF2B5EF4-FFF2-40B4-BE49-F238E27FC236}">
                <a16:creationId xmlns:a16="http://schemas.microsoft.com/office/drawing/2014/main" id="{CD850A20-E11B-4BD8-8CD9-BF9B430BE6E0}"/>
              </a:ext>
            </a:extLst>
          </p:cNvPr>
          <p:cNvSpPr>
            <a:spLocks noGrp="1"/>
          </p:cNvSpPr>
          <p:nvPr>
            <p:ph type="body" sz="quarter" idx="20"/>
          </p:nvPr>
        </p:nvSpPr>
        <p:spPr/>
        <p:txBody>
          <a:bodyPr/>
          <a:lstStyle/>
          <a:p>
            <a:r>
              <a:rPr lang="en-GB" sz="1400" dirty="0">
                <a:solidFill>
                  <a:srgbClr val="00B0F0"/>
                </a:solidFill>
              </a:rPr>
              <a:t>Apply</a:t>
            </a:r>
            <a:endParaRPr lang="ru-RU" sz="1400" dirty="0">
              <a:solidFill>
                <a:srgbClr val="00B0F0"/>
              </a:solidFill>
            </a:endParaRPr>
          </a:p>
        </p:txBody>
      </p:sp>
      <p:sp>
        <p:nvSpPr>
          <p:cNvPr id="15" name="Text Placeholder 14">
            <a:extLst>
              <a:ext uri="{FF2B5EF4-FFF2-40B4-BE49-F238E27FC236}">
                <a16:creationId xmlns:a16="http://schemas.microsoft.com/office/drawing/2014/main" id="{EEF11A1D-EB73-4B08-8ADD-1B50D40FC186}"/>
              </a:ext>
            </a:extLst>
          </p:cNvPr>
          <p:cNvSpPr>
            <a:spLocks noGrp="1"/>
          </p:cNvSpPr>
          <p:nvPr>
            <p:ph type="body" sz="quarter" idx="25"/>
          </p:nvPr>
        </p:nvSpPr>
        <p:spPr>
          <a:xfrm>
            <a:off x="3076929" y="3640835"/>
            <a:ext cx="1697037" cy="1706988"/>
          </a:xfrm>
        </p:spPr>
        <p:txBody>
          <a:bodyPr/>
          <a:lstStyle/>
          <a:p>
            <a:r>
              <a:rPr lang="en-US" dirty="0">
                <a:solidFill>
                  <a:schemeClr val="accent3"/>
                </a:solidFill>
                <a:latin typeface="Calibri" panose="020F0502020204030204" pitchFamily="34" charset="0"/>
                <a:cs typeface="Calibri" panose="020F0502020204030204" pitchFamily="34" charset="0"/>
              </a:rPr>
              <a:t>Apply to 3 places </a:t>
            </a:r>
          </a:p>
          <a:p>
            <a:r>
              <a:rPr lang="en-GB" dirty="0">
                <a:latin typeface="Calibri" panose="020F0502020204030204" pitchFamily="34" charset="0"/>
                <a:cs typeface="Calibri" panose="020F0502020204030204" pitchFamily="34" charset="0"/>
              </a:rPr>
              <a:t>K</a:t>
            </a:r>
            <a:r>
              <a:rPr lang="en-GB" dirty="0">
                <a:solidFill>
                  <a:schemeClr val="accent3"/>
                </a:solidFill>
                <a:latin typeface="Calibri" panose="020F0502020204030204" pitchFamily="34" charset="0"/>
                <a:cs typeface="Calibri" panose="020F0502020204030204" pitchFamily="34" charset="0"/>
              </a:rPr>
              <a:t>eep track of deadlines.</a:t>
            </a:r>
          </a:p>
          <a:p>
            <a:r>
              <a:rPr lang="en-GB" dirty="0">
                <a:solidFill>
                  <a:schemeClr val="accent3"/>
                </a:solidFill>
                <a:latin typeface="Calibri" panose="020F0502020204030204" pitchFamily="34" charset="0"/>
                <a:cs typeface="Calibri" panose="020F0502020204030204" pitchFamily="34" charset="0"/>
              </a:rPr>
              <a:t>Keep a log of where you are applying and to what.</a:t>
            </a:r>
            <a:endParaRPr lang="ru-RU" dirty="0">
              <a:solidFill>
                <a:schemeClr val="accent3"/>
              </a:solidFill>
              <a:latin typeface="Calibri" panose="020F0502020204030204" pitchFamily="34" charset="0"/>
              <a:cs typeface="Calibri" panose="020F0502020204030204" pitchFamily="34" charset="0"/>
            </a:endParaRPr>
          </a:p>
        </p:txBody>
      </p:sp>
      <p:sp>
        <p:nvSpPr>
          <p:cNvPr id="6" name="Text Placeholder 5">
            <a:extLst>
              <a:ext uri="{FF2B5EF4-FFF2-40B4-BE49-F238E27FC236}">
                <a16:creationId xmlns:a16="http://schemas.microsoft.com/office/drawing/2014/main" id="{1EB50FA0-8BDD-46C8-99F1-A2927A8655F8}"/>
              </a:ext>
            </a:extLst>
          </p:cNvPr>
          <p:cNvSpPr>
            <a:spLocks noGrp="1"/>
          </p:cNvSpPr>
          <p:nvPr>
            <p:ph type="body" sz="quarter" idx="16"/>
          </p:nvPr>
        </p:nvSpPr>
        <p:spPr/>
        <p:txBody>
          <a:bodyPr/>
          <a:lstStyle/>
          <a:p>
            <a:r>
              <a:rPr lang="en-GB" sz="1200" dirty="0">
                <a:solidFill>
                  <a:srgbClr val="00B050"/>
                </a:solidFill>
              </a:rPr>
              <a:t>Between November 25 and May 26</a:t>
            </a:r>
            <a:endParaRPr lang="ru-RU" sz="1200" dirty="0">
              <a:solidFill>
                <a:srgbClr val="00B050"/>
              </a:solidFill>
            </a:endParaRPr>
          </a:p>
        </p:txBody>
      </p:sp>
      <p:sp>
        <p:nvSpPr>
          <p:cNvPr id="11" name="Text Placeholder 10">
            <a:extLst>
              <a:ext uri="{FF2B5EF4-FFF2-40B4-BE49-F238E27FC236}">
                <a16:creationId xmlns:a16="http://schemas.microsoft.com/office/drawing/2014/main" id="{7BE427F9-9DA3-442F-9E6F-54A21B401D50}"/>
              </a:ext>
            </a:extLst>
          </p:cNvPr>
          <p:cNvSpPr>
            <a:spLocks noGrp="1"/>
          </p:cNvSpPr>
          <p:nvPr>
            <p:ph type="body" sz="quarter" idx="21"/>
          </p:nvPr>
        </p:nvSpPr>
        <p:spPr>
          <a:xfrm>
            <a:off x="5157192" y="3124310"/>
            <a:ext cx="2074926" cy="507663"/>
          </a:xfrm>
        </p:spPr>
        <p:txBody>
          <a:bodyPr/>
          <a:lstStyle/>
          <a:p>
            <a:r>
              <a:rPr lang="en-GB" sz="1400" dirty="0">
                <a:solidFill>
                  <a:srgbClr val="00B0F0"/>
                </a:solidFill>
              </a:rPr>
              <a:t>Offers and Interviews</a:t>
            </a:r>
            <a:endParaRPr lang="ru-RU" sz="1400" dirty="0">
              <a:solidFill>
                <a:srgbClr val="00B0F0"/>
              </a:solidFill>
            </a:endParaRPr>
          </a:p>
        </p:txBody>
      </p:sp>
      <p:sp>
        <p:nvSpPr>
          <p:cNvPr id="16" name="Text Placeholder 15">
            <a:extLst>
              <a:ext uri="{FF2B5EF4-FFF2-40B4-BE49-F238E27FC236}">
                <a16:creationId xmlns:a16="http://schemas.microsoft.com/office/drawing/2014/main" id="{16E9DC07-6080-4AF6-8CFB-03465BE57D46}"/>
              </a:ext>
            </a:extLst>
          </p:cNvPr>
          <p:cNvSpPr>
            <a:spLocks noGrp="1"/>
          </p:cNvSpPr>
          <p:nvPr>
            <p:ph type="body" sz="quarter" idx="26"/>
          </p:nvPr>
        </p:nvSpPr>
        <p:spPr>
          <a:xfrm>
            <a:off x="5153990" y="3640835"/>
            <a:ext cx="1697037" cy="1706988"/>
          </a:xfrm>
        </p:spPr>
        <p:txBody>
          <a:bodyPr/>
          <a:lstStyle/>
          <a:p>
            <a:r>
              <a:rPr lang="en-GB" dirty="0">
                <a:solidFill>
                  <a:schemeClr val="accent3"/>
                </a:solidFill>
                <a:latin typeface="Calibri" panose="020F0502020204030204" pitchFamily="34" charset="0"/>
                <a:cs typeface="Calibri" panose="020F0502020204030204" pitchFamily="34" charset="0"/>
              </a:rPr>
              <a:t>You might be asked to attend a meeting/ interview or upload additional information to your application.</a:t>
            </a:r>
            <a:endParaRPr lang="ru-RU" dirty="0">
              <a:solidFill>
                <a:schemeClr val="accent3"/>
              </a:solidFill>
              <a:latin typeface="Calibri" panose="020F0502020204030204" pitchFamily="34" charset="0"/>
              <a:cs typeface="Calibri" panose="020F0502020204030204" pitchFamily="34" charset="0"/>
            </a:endParaRPr>
          </a:p>
        </p:txBody>
      </p:sp>
      <p:sp>
        <p:nvSpPr>
          <p:cNvPr id="7" name="Text Placeholder 6">
            <a:extLst>
              <a:ext uri="{FF2B5EF4-FFF2-40B4-BE49-F238E27FC236}">
                <a16:creationId xmlns:a16="http://schemas.microsoft.com/office/drawing/2014/main" id="{53D9E183-E0BA-4EFB-909C-B21CDB329817}"/>
              </a:ext>
            </a:extLst>
          </p:cNvPr>
          <p:cNvSpPr>
            <a:spLocks noGrp="1"/>
          </p:cNvSpPr>
          <p:nvPr>
            <p:ph type="body" sz="quarter" idx="17"/>
          </p:nvPr>
        </p:nvSpPr>
        <p:spPr/>
        <p:txBody>
          <a:bodyPr/>
          <a:lstStyle/>
          <a:p>
            <a:r>
              <a:rPr lang="en-GB" sz="1200" dirty="0">
                <a:solidFill>
                  <a:srgbClr val="00B050"/>
                </a:solidFill>
              </a:rPr>
              <a:t>July 2026</a:t>
            </a:r>
            <a:endParaRPr lang="ru-RU" sz="1200" dirty="0">
              <a:solidFill>
                <a:srgbClr val="00B050"/>
              </a:solidFill>
            </a:endParaRPr>
          </a:p>
        </p:txBody>
      </p:sp>
      <p:sp>
        <p:nvSpPr>
          <p:cNvPr id="12" name="Text Placeholder 11">
            <a:extLst>
              <a:ext uri="{FF2B5EF4-FFF2-40B4-BE49-F238E27FC236}">
                <a16:creationId xmlns:a16="http://schemas.microsoft.com/office/drawing/2014/main" id="{245462CD-F97C-4BB7-AF35-E94CC365952F}"/>
              </a:ext>
            </a:extLst>
          </p:cNvPr>
          <p:cNvSpPr>
            <a:spLocks noGrp="1"/>
          </p:cNvSpPr>
          <p:nvPr>
            <p:ph type="body" sz="quarter" idx="22"/>
          </p:nvPr>
        </p:nvSpPr>
        <p:spPr/>
        <p:txBody>
          <a:bodyPr/>
          <a:lstStyle/>
          <a:p>
            <a:r>
              <a:rPr lang="en-GB" sz="1400" dirty="0">
                <a:solidFill>
                  <a:srgbClr val="00B0F0"/>
                </a:solidFill>
              </a:rPr>
              <a:t>Induction Day</a:t>
            </a:r>
            <a:endParaRPr lang="ru-RU" sz="1400" dirty="0">
              <a:solidFill>
                <a:srgbClr val="00B0F0"/>
              </a:solidFill>
            </a:endParaRPr>
          </a:p>
        </p:txBody>
      </p:sp>
      <p:sp>
        <p:nvSpPr>
          <p:cNvPr id="17" name="Text Placeholder 16">
            <a:extLst>
              <a:ext uri="{FF2B5EF4-FFF2-40B4-BE49-F238E27FC236}">
                <a16:creationId xmlns:a16="http://schemas.microsoft.com/office/drawing/2014/main" id="{DF398F53-954F-4FC0-88A5-32A456A33D3B}"/>
              </a:ext>
            </a:extLst>
          </p:cNvPr>
          <p:cNvSpPr>
            <a:spLocks noGrp="1"/>
          </p:cNvSpPr>
          <p:nvPr>
            <p:ph type="body" sz="quarter" idx="27"/>
          </p:nvPr>
        </p:nvSpPr>
        <p:spPr>
          <a:xfrm>
            <a:off x="7231051" y="3640835"/>
            <a:ext cx="1697037" cy="1619062"/>
          </a:xfrm>
        </p:spPr>
        <p:txBody>
          <a:bodyPr/>
          <a:lstStyle/>
          <a:p>
            <a:r>
              <a:rPr lang="en-US" dirty="0">
                <a:solidFill>
                  <a:schemeClr val="accent3"/>
                </a:solidFill>
                <a:latin typeface="Calibri" panose="020F0502020204030204" pitchFamily="34" charset="0"/>
                <a:cs typeface="Calibri" panose="020F0502020204030204" pitchFamily="34" charset="0"/>
              </a:rPr>
              <a:t>Some institutions will have an induction  or taster day. </a:t>
            </a:r>
          </a:p>
          <a:p>
            <a:r>
              <a:rPr lang="en-US" b="1" dirty="0">
                <a:latin typeface="Calibri" panose="020F0502020204030204" pitchFamily="34" charset="0"/>
                <a:cs typeface="Calibri" panose="020F0502020204030204" pitchFamily="34" charset="0"/>
              </a:rPr>
              <a:t>Double check enrolment information</a:t>
            </a:r>
            <a:endParaRPr lang="ru-RU" b="1" dirty="0">
              <a:solidFill>
                <a:schemeClr val="accent3"/>
              </a:solidFill>
              <a:latin typeface="Calibri" panose="020F0502020204030204" pitchFamily="34" charset="0"/>
              <a:cs typeface="Calibri" panose="020F0502020204030204" pitchFamily="34" charset="0"/>
            </a:endParaRPr>
          </a:p>
        </p:txBody>
      </p:sp>
      <p:sp>
        <p:nvSpPr>
          <p:cNvPr id="8" name="Text Placeholder 7">
            <a:extLst>
              <a:ext uri="{FF2B5EF4-FFF2-40B4-BE49-F238E27FC236}">
                <a16:creationId xmlns:a16="http://schemas.microsoft.com/office/drawing/2014/main" id="{6D2C7FD2-2A48-41BD-B107-E8DDA37CB1E0}"/>
              </a:ext>
            </a:extLst>
          </p:cNvPr>
          <p:cNvSpPr>
            <a:spLocks noGrp="1"/>
          </p:cNvSpPr>
          <p:nvPr>
            <p:ph type="body" sz="quarter" idx="18"/>
          </p:nvPr>
        </p:nvSpPr>
        <p:spPr/>
        <p:txBody>
          <a:bodyPr/>
          <a:lstStyle/>
          <a:p>
            <a:r>
              <a:rPr lang="en-GB" sz="1200" dirty="0">
                <a:solidFill>
                  <a:srgbClr val="00B050"/>
                </a:solidFill>
              </a:rPr>
              <a:t>August-September 2026</a:t>
            </a:r>
            <a:endParaRPr lang="ru-RU" sz="1200" dirty="0">
              <a:solidFill>
                <a:srgbClr val="00B050"/>
              </a:solidFill>
            </a:endParaRPr>
          </a:p>
        </p:txBody>
      </p:sp>
      <p:sp>
        <p:nvSpPr>
          <p:cNvPr id="13" name="Text Placeholder 12">
            <a:extLst>
              <a:ext uri="{FF2B5EF4-FFF2-40B4-BE49-F238E27FC236}">
                <a16:creationId xmlns:a16="http://schemas.microsoft.com/office/drawing/2014/main" id="{81F78730-06AC-4CBB-B56A-013A42F5F6EC}"/>
              </a:ext>
            </a:extLst>
          </p:cNvPr>
          <p:cNvSpPr>
            <a:spLocks noGrp="1"/>
          </p:cNvSpPr>
          <p:nvPr>
            <p:ph type="body" sz="quarter" idx="23"/>
          </p:nvPr>
        </p:nvSpPr>
        <p:spPr>
          <a:xfrm>
            <a:off x="9310248" y="3135945"/>
            <a:ext cx="1879749" cy="481915"/>
          </a:xfrm>
        </p:spPr>
        <p:txBody>
          <a:bodyPr/>
          <a:lstStyle/>
          <a:p>
            <a:r>
              <a:rPr lang="en-GB" sz="1400" dirty="0">
                <a:solidFill>
                  <a:srgbClr val="00B0F0"/>
                </a:solidFill>
              </a:rPr>
              <a:t>Results Day and Enrolment</a:t>
            </a:r>
            <a:endParaRPr lang="ru-RU" sz="1400" dirty="0">
              <a:solidFill>
                <a:srgbClr val="00B0F0"/>
              </a:solidFill>
            </a:endParaRPr>
          </a:p>
        </p:txBody>
      </p:sp>
      <p:sp>
        <p:nvSpPr>
          <p:cNvPr id="18" name="Text Placeholder 17">
            <a:extLst>
              <a:ext uri="{FF2B5EF4-FFF2-40B4-BE49-F238E27FC236}">
                <a16:creationId xmlns:a16="http://schemas.microsoft.com/office/drawing/2014/main" id="{4DD7473F-5C97-4494-8F24-D313570F369B}"/>
              </a:ext>
            </a:extLst>
          </p:cNvPr>
          <p:cNvSpPr>
            <a:spLocks noGrp="1"/>
          </p:cNvSpPr>
          <p:nvPr>
            <p:ph type="body" sz="quarter" idx="28"/>
          </p:nvPr>
        </p:nvSpPr>
        <p:spPr>
          <a:xfrm>
            <a:off x="9390392" y="3607717"/>
            <a:ext cx="2424736" cy="2311934"/>
          </a:xfrm>
        </p:spPr>
        <p:txBody>
          <a:bodyPr/>
          <a:lstStyle/>
          <a:p>
            <a:r>
              <a:rPr lang="en-US" sz="1400" dirty="0">
                <a:solidFill>
                  <a:schemeClr val="accent3"/>
                </a:solidFill>
                <a:latin typeface="Calibri" panose="020F0502020204030204" pitchFamily="34" charset="0"/>
                <a:cs typeface="Calibri" panose="020F0502020204030204" pitchFamily="34" charset="0"/>
              </a:rPr>
              <a:t>Results Day is on Thursday 20</a:t>
            </a:r>
            <a:r>
              <a:rPr lang="en-US" sz="1400" baseline="30000" dirty="0">
                <a:solidFill>
                  <a:schemeClr val="accent3"/>
                </a:solidFill>
                <a:latin typeface="Calibri" panose="020F0502020204030204" pitchFamily="34" charset="0"/>
                <a:cs typeface="Calibri" panose="020F0502020204030204" pitchFamily="34" charset="0"/>
              </a:rPr>
              <a:t>th</a:t>
            </a:r>
            <a:r>
              <a:rPr lang="en-US" sz="1400" dirty="0">
                <a:solidFill>
                  <a:schemeClr val="accent3"/>
                </a:solidFill>
                <a:latin typeface="Calibri" panose="020F0502020204030204" pitchFamily="34" charset="0"/>
                <a:cs typeface="Calibri" panose="020F0502020204030204" pitchFamily="34" charset="0"/>
              </a:rPr>
              <a:t>  August 2026. </a:t>
            </a:r>
          </a:p>
          <a:p>
            <a:r>
              <a:rPr lang="en-GB" sz="1400" dirty="0">
                <a:latin typeface="Calibri" panose="020F0502020204030204" pitchFamily="34" charset="0"/>
                <a:cs typeface="Calibri" panose="020F0502020204030204" pitchFamily="34" charset="0"/>
              </a:rPr>
              <a:t>Get your results- Celebrate!</a:t>
            </a:r>
          </a:p>
          <a:p>
            <a:r>
              <a:rPr lang="en-GB" sz="1400" dirty="0">
                <a:latin typeface="Calibri" panose="020F0502020204030204" pitchFamily="34" charset="0"/>
                <a:cs typeface="Calibri" panose="020F0502020204030204" pitchFamily="34" charset="0"/>
              </a:rPr>
              <a:t>ENROL</a:t>
            </a:r>
          </a:p>
          <a:p>
            <a:r>
              <a:rPr lang="en-GB" sz="1400" dirty="0">
                <a:latin typeface="Calibri" panose="020F0502020204030204" pitchFamily="34" charset="0"/>
                <a:cs typeface="Calibri" panose="020F0502020204030204" pitchFamily="34" charset="0"/>
              </a:rPr>
              <a:t>Complete your destination form after enrolment</a:t>
            </a:r>
          </a:p>
          <a:p>
            <a:r>
              <a:rPr lang="en-GB" sz="1400" dirty="0">
                <a:latin typeface="Calibri" panose="020F0502020204030204" pitchFamily="34" charset="0"/>
                <a:cs typeface="Calibri" panose="020F0502020204030204" pitchFamily="34" charset="0"/>
              </a:rPr>
              <a:t>Start your next steps</a:t>
            </a:r>
            <a:r>
              <a:rPr lang="en-GB" dirty="0">
                <a:latin typeface="Calibri" panose="020F0502020204030204" pitchFamily="34" charset="0"/>
                <a:cs typeface="Calibri" panose="020F0502020204030204" pitchFamily="34" charset="0"/>
              </a:rPr>
              <a:t>. Enjoy!</a:t>
            </a:r>
          </a:p>
          <a:p>
            <a:endParaRPr lang="en-GB" dirty="0">
              <a:latin typeface="Calibri" panose="020F0502020204030204" pitchFamily="34" charset="0"/>
              <a:cs typeface="Calibri" panose="020F0502020204030204" pitchFamily="34" charset="0"/>
            </a:endParaRPr>
          </a:p>
          <a:p>
            <a:endParaRPr lang="en-US" dirty="0"/>
          </a:p>
        </p:txBody>
      </p:sp>
      <p:sp>
        <p:nvSpPr>
          <p:cNvPr id="24" name="Date Placeholder 23">
            <a:extLst>
              <a:ext uri="{FF2B5EF4-FFF2-40B4-BE49-F238E27FC236}">
                <a16:creationId xmlns:a16="http://schemas.microsoft.com/office/drawing/2014/main" id="{9E89DE10-6FB2-4E01-BEE6-0723A264BB79}"/>
              </a:ext>
            </a:extLst>
          </p:cNvPr>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1" u="none" strike="noStrike" kern="1200" cap="none" spc="0" normalizeH="0" baseline="0" noProof="0" dirty="0">
                <a:ln>
                  <a:noFill/>
                </a:ln>
                <a:solidFill>
                  <a:srgbClr val="3B4D55"/>
                </a:solidFill>
                <a:effectLst/>
                <a:uLnTx/>
                <a:uFillTx/>
                <a:latin typeface="Times New Roman"/>
                <a:ea typeface="+mn-ea"/>
                <a:cs typeface="+mn-cs"/>
              </a:rPr>
              <a:t>Date</a:t>
            </a:r>
            <a:endParaRPr kumimoji="0" lang="ru-RU" sz="900" b="0" i="1" u="none" strike="noStrike" kern="1200" cap="none" spc="0" normalizeH="0" baseline="0" noProof="0" dirty="0">
              <a:ln>
                <a:noFill/>
              </a:ln>
              <a:solidFill>
                <a:srgbClr val="3B4D55"/>
              </a:solidFill>
              <a:effectLst/>
              <a:uLnTx/>
              <a:uFillTx/>
              <a:latin typeface="Times New Roman"/>
              <a:ea typeface="+mn-ea"/>
              <a:cs typeface="+mn-cs"/>
            </a:endParaRPr>
          </a:p>
        </p:txBody>
      </p:sp>
      <p:pic>
        <p:nvPicPr>
          <p:cNvPr id="14" name="Picture 13">
            <a:extLst>
              <a:ext uri="{FF2B5EF4-FFF2-40B4-BE49-F238E27FC236}">
                <a16:creationId xmlns:a16="http://schemas.microsoft.com/office/drawing/2014/main" id="{13B89BAA-16C0-47AB-87B7-ADBBA0237CF1}"/>
              </a:ext>
            </a:extLst>
          </p:cNvPr>
          <p:cNvPicPr>
            <a:picLocks noChangeAspect="1"/>
          </p:cNvPicPr>
          <p:nvPr/>
        </p:nvPicPr>
        <p:blipFill>
          <a:blip r:embed="rId2"/>
          <a:stretch>
            <a:fillRect/>
          </a:stretch>
        </p:blipFill>
        <p:spPr>
          <a:xfrm>
            <a:off x="11046965" y="120140"/>
            <a:ext cx="768163" cy="908383"/>
          </a:xfrm>
          <a:prstGeom prst="rect">
            <a:avLst/>
          </a:prstGeom>
        </p:spPr>
      </p:pic>
      <p:sp>
        <p:nvSpPr>
          <p:cNvPr id="26" name="Rectangle 25">
            <a:extLst>
              <a:ext uri="{FF2B5EF4-FFF2-40B4-BE49-F238E27FC236}">
                <a16:creationId xmlns:a16="http://schemas.microsoft.com/office/drawing/2014/main" id="{42422331-2569-4B1D-B51D-ED1E1ADBB5E6}"/>
              </a:ext>
            </a:extLst>
          </p:cNvPr>
          <p:cNvSpPr/>
          <p:nvPr/>
        </p:nvSpPr>
        <p:spPr>
          <a:xfrm>
            <a:off x="-2" y="5942626"/>
            <a:ext cx="12192000" cy="775564"/>
          </a:xfrm>
          <a:prstGeom prst="rect">
            <a:avLst/>
          </a:prstGeom>
          <a:solidFill>
            <a:srgbClr val="00B0F0"/>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7" name="TextBox 26">
            <a:extLst>
              <a:ext uri="{FF2B5EF4-FFF2-40B4-BE49-F238E27FC236}">
                <a16:creationId xmlns:a16="http://schemas.microsoft.com/office/drawing/2014/main" id="{CBEF560F-B12E-49C4-81D4-0AE0C4B4793F}"/>
              </a:ext>
            </a:extLst>
          </p:cNvPr>
          <p:cNvSpPr txBox="1"/>
          <p:nvPr/>
        </p:nvSpPr>
        <p:spPr>
          <a:xfrm>
            <a:off x="618549" y="5952769"/>
            <a:ext cx="10954899" cy="92333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solidFill>
                    <a:srgbClr val="00B050"/>
                  </a:solidFill>
                </a:ln>
                <a:solidFill>
                  <a:prstClr val="white"/>
                </a:solidFill>
                <a:effectLst/>
                <a:uLnTx/>
                <a:uFillTx/>
                <a:latin typeface="Mohr" panose="00000500000000000000" pitchFamily="50" charset="0"/>
                <a:ea typeface="+mn-ea"/>
                <a:cs typeface="+mn-cs"/>
              </a:rPr>
              <a:t> </a:t>
            </a:r>
            <a:r>
              <a:rPr kumimoji="0" lang="en-GB" sz="5400" b="0" i="0" u="none" strike="noStrike" kern="1200" cap="none" spc="0" normalizeH="0" baseline="0" noProof="0" dirty="0">
                <a:ln>
                  <a:noFill/>
                </a:ln>
                <a:solidFill>
                  <a:srgbClr val="FFFF00"/>
                </a:solidFill>
                <a:effectLst/>
                <a:uLnTx/>
                <a:uFillTx/>
                <a:latin typeface="Mohr" panose="00000500000000000000" pitchFamily="50" charset="0"/>
                <a:ea typeface="+mn-ea"/>
                <a:cs typeface="+mn-cs"/>
              </a:rPr>
              <a:t>Explore    Dream      Discover</a:t>
            </a:r>
          </a:p>
        </p:txBody>
      </p:sp>
    </p:spTree>
    <p:extLst>
      <p:ext uri="{BB962C8B-B14F-4D97-AF65-F5344CB8AC3E}">
        <p14:creationId xmlns:p14="http://schemas.microsoft.com/office/powerpoint/2010/main" val="31293907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E5A9BE5B-5FED-4849-8576-04897AF1A22C}"/>
              </a:ext>
            </a:extLst>
          </p:cNvPr>
          <p:cNvPicPr>
            <a:picLocks noChangeAspect="1"/>
          </p:cNvPicPr>
          <p:nvPr/>
        </p:nvPicPr>
        <p:blipFill>
          <a:blip r:embed="rId2"/>
          <a:stretch>
            <a:fillRect/>
          </a:stretch>
        </p:blipFill>
        <p:spPr>
          <a:xfrm>
            <a:off x="3038860" y="1236060"/>
            <a:ext cx="2894828" cy="862034"/>
          </a:xfrm>
          <a:prstGeom prst="rect">
            <a:avLst/>
          </a:prstGeom>
        </p:spPr>
      </p:pic>
      <p:pic>
        <p:nvPicPr>
          <p:cNvPr id="10" name="Picture 9">
            <a:extLst>
              <a:ext uri="{FF2B5EF4-FFF2-40B4-BE49-F238E27FC236}">
                <a16:creationId xmlns:a16="http://schemas.microsoft.com/office/drawing/2014/main" id="{8EEFAB95-1BC4-4075-B799-711DFACC5751}"/>
              </a:ext>
            </a:extLst>
          </p:cNvPr>
          <p:cNvPicPr>
            <a:picLocks noChangeAspect="1"/>
          </p:cNvPicPr>
          <p:nvPr/>
        </p:nvPicPr>
        <p:blipFill>
          <a:blip r:embed="rId3"/>
          <a:stretch>
            <a:fillRect/>
          </a:stretch>
        </p:blipFill>
        <p:spPr>
          <a:xfrm>
            <a:off x="9714451" y="41013"/>
            <a:ext cx="1983045" cy="1464382"/>
          </a:xfrm>
          <a:prstGeom prst="rect">
            <a:avLst/>
          </a:prstGeom>
        </p:spPr>
      </p:pic>
      <p:pic>
        <p:nvPicPr>
          <p:cNvPr id="8" name="Picture 7">
            <a:extLst>
              <a:ext uri="{FF2B5EF4-FFF2-40B4-BE49-F238E27FC236}">
                <a16:creationId xmlns:a16="http://schemas.microsoft.com/office/drawing/2014/main" id="{2A0BE299-0938-4D29-9DA6-FAA8860135F8}"/>
              </a:ext>
            </a:extLst>
          </p:cNvPr>
          <p:cNvPicPr>
            <a:picLocks noChangeAspect="1"/>
          </p:cNvPicPr>
          <p:nvPr/>
        </p:nvPicPr>
        <p:blipFill>
          <a:blip r:embed="rId4"/>
          <a:stretch>
            <a:fillRect/>
          </a:stretch>
        </p:blipFill>
        <p:spPr>
          <a:xfrm rot="729817">
            <a:off x="314342" y="4089239"/>
            <a:ext cx="3116145" cy="2468175"/>
          </a:xfrm>
          <a:prstGeom prst="rect">
            <a:avLst/>
          </a:prstGeom>
        </p:spPr>
      </p:pic>
      <p:pic>
        <p:nvPicPr>
          <p:cNvPr id="2" name="Picture 1">
            <a:extLst>
              <a:ext uri="{FF2B5EF4-FFF2-40B4-BE49-F238E27FC236}">
                <a16:creationId xmlns:a16="http://schemas.microsoft.com/office/drawing/2014/main" id="{AE854178-30D1-4097-B221-4E7B000469B3}"/>
              </a:ext>
            </a:extLst>
          </p:cNvPr>
          <p:cNvPicPr>
            <a:picLocks noChangeAspect="1"/>
          </p:cNvPicPr>
          <p:nvPr/>
        </p:nvPicPr>
        <p:blipFill>
          <a:blip r:embed="rId5"/>
          <a:stretch>
            <a:fillRect/>
          </a:stretch>
        </p:blipFill>
        <p:spPr>
          <a:xfrm rot="2384898">
            <a:off x="9627860" y="4281454"/>
            <a:ext cx="2591025" cy="2560542"/>
          </a:xfrm>
          <a:prstGeom prst="rect">
            <a:avLst/>
          </a:prstGeom>
        </p:spPr>
      </p:pic>
      <p:grpSp>
        <p:nvGrpSpPr>
          <p:cNvPr id="28" name="Group 27"/>
          <p:cNvGrpSpPr/>
          <p:nvPr/>
        </p:nvGrpSpPr>
        <p:grpSpPr>
          <a:xfrm>
            <a:off x="97275" y="2316580"/>
            <a:ext cx="11688447" cy="3778488"/>
            <a:chOff x="-284329" y="2697595"/>
            <a:chExt cx="12165959" cy="3798338"/>
          </a:xfrm>
        </p:grpSpPr>
        <p:sp>
          <p:nvSpPr>
            <p:cNvPr id="22" name="Rectangle 21"/>
            <p:cNvSpPr/>
            <p:nvPr/>
          </p:nvSpPr>
          <p:spPr>
            <a:xfrm>
              <a:off x="-284329" y="2697595"/>
              <a:ext cx="12165959" cy="923330"/>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w="0"/>
                  <a:solidFill>
                    <a:prstClr val="black">
                      <a:lumMod val="85000"/>
                      <a:lumOff val="15000"/>
                    </a:prstClr>
                  </a:solidFill>
                  <a:effectLst>
                    <a:outerShdw blurRad="38100" dist="19050" dir="2700000" algn="tl" rotWithShape="0">
                      <a:prstClr val="black">
                        <a:alpha val="40000"/>
                      </a:prstClr>
                    </a:outerShdw>
                  </a:effectLst>
                  <a:uLnTx/>
                  <a:uFillTx/>
                  <a:latin typeface="Calibri" panose="020F0502020204030204"/>
                  <a:ea typeface="+mn-ea"/>
                  <a:cs typeface="+mn-cs"/>
                </a:rPr>
                <a:t>DEPTFORD GREEN Y11 OPTIONS EVENING</a:t>
              </a:r>
            </a:p>
          </p:txBody>
        </p:sp>
        <p:sp>
          <p:nvSpPr>
            <p:cNvPr id="25" name="TextBox 24"/>
            <p:cNvSpPr txBox="1"/>
            <p:nvPr/>
          </p:nvSpPr>
          <p:spPr>
            <a:xfrm>
              <a:off x="1455313" y="4649274"/>
              <a:ext cx="9491729" cy="184665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70C0"/>
                  </a:solidFill>
                  <a:effectLst/>
                  <a:uLnTx/>
                  <a:uFillTx/>
                  <a:latin typeface="Calibri" panose="020F0502020204030204"/>
                  <a:ea typeface="+mn-ea"/>
                  <a:cs typeface="+mn-cs"/>
                </a:rPr>
                <a:t>Date: THURSDAY </a:t>
              </a:r>
              <a:r>
                <a:rPr lang="en-GB" sz="3200" b="1" dirty="0">
                  <a:solidFill>
                    <a:srgbClr val="0070C0"/>
                  </a:solidFill>
                  <a:latin typeface="Calibri" panose="020F0502020204030204"/>
                </a:rPr>
                <a:t>9</a:t>
              </a:r>
              <a:r>
                <a:rPr lang="en-GB" sz="3200" b="1" baseline="30000" dirty="0">
                  <a:solidFill>
                    <a:srgbClr val="0070C0"/>
                  </a:solidFill>
                  <a:latin typeface="Calibri" panose="020F0502020204030204"/>
                </a:rPr>
                <a:t>th</a:t>
              </a:r>
              <a:r>
                <a:rPr lang="en-GB" sz="3200" b="1" dirty="0">
                  <a:solidFill>
                    <a:srgbClr val="0070C0"/>
                  </a:solidFill>
                  <a:latin typeface="Calibri" panose="020F0502020204030204"/>
                </a:rPr>
                <a:t> </a:t>
              </a:r>
              <a:r>
                <a:rPr kumimoji="0" lang="en-GB" sz="3200" b="1" i="0" u="none" strike="noStrike" kern="1200" cap="none" spc="0" normalizeH="0" baseline="0" noProof="0" dirty="0">
                  <a:ln>
                    <a:noFill/>
                  </a:ln>
                  <a:solidFill>
                    <a:srgbClr val="0070C0"/>
                  </a:solidFill>
                  <a:effectLst/>
                  <a:uLnTx/>
                  <a:uFillTx/>
                  <a:latin typeface="Calibri" panose="020F0502020204030204"/>
                  <a:ea typeface="+mn-ea"/>
                  <a:cs typeface="+mn-cs"/>
                </a:rPr>
                <a:t>OCTOBER </a:t>
              </a:r>
              <a:endParaRPr kumimoji="0" lang="en-GB" sz="3200" b="0"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70C0"/>
                  </a:solidFill>
                  <a:effectLst/>
                  <a:uLnTx/>
                  <a:uFillTx/>
                  <a:latin typeface="Calibri" panose="020F0502020204030204"/>
                  <a:ea typeface="+mn-ea"/>
                  <a:cs typeface="+mn-cs"/>
                </a:rPr>
                <a:t>Time: 5:00 – 7:00pm </a:t>
              </a:r>
              <a:endParaRPr kumimoji="0" lang="en-GB" sz="3200" b="0"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70C0"/>
                  </a:solidFill>
                  <a:effectLst/>
                  <a:uLnTx/>
                  <a:uFillTx/>
                  <a:latin typeface="Calibri" panose="020F0502020204030204"/>
                  <a:ea typeface="+mn-ea"/>
                  <a:cs typeface="+mn-cs"/>
                </a:rPr>
                <a:t>Location: Deptford Green School </a:t>
              </a:r>
              <a:endParaRPr kumimoji="0" lang="en-GB" sz="3200" b="0"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grpSp>
      <p:sp>
        <p:nvSpPr>
          <p:cNvPr id="30" name="Rectangle 29"/>
          <p:cNvSpPr/>
          <p:nvPr/>
        </p:nvSpPr>
        <p:spPr>
          <a:xfrm>
            <a:off x="6596091" y="709174"/>
            <a:ext cx="3465548" cy="1915806"/>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5400" b="1" i="0" u="none" strike="noStrike" kern="1200" cap="none" spc="50" normalizeH="0" baseline="0" noProof="0" dirty="0">
              <a:ln w="0"/>
              <a:solidFill>
                <a:srgbClr val="E7E6E6"/>
              </a:solidFill>
              <a:effectLst>
                <a:innerShdw blurRad="63500" dist="50800" dir="13500000">
                  <a:srgbClr val="000000">
                    <a:alpha val="50000"/>
                  </a:srgbClr>
                </a:innerShdw>
              </a:effectLst>
              <a:uLnTx/>
              <a:uFillTx/>
              <a:latin typeface="Calibri" panose="020F0502020204030204"/>
              <a:ea typeface="+mn-ea"/>
              <a:cs typeface="+mn-cs"/>
            </a:endParaRPr>
          </a:p>
        </p:txBody>
      </p:sp>
      <p:sp>
        <p:nvSpPr>
          <p:cNvPr id="31" name="Rectangle 30"/>
          <p:cNvSpPr/>
          <p:nvPr/>
        </p:nvSpPr>
        <p:spPr>
          <a:xfrm>
            <a:off x="41510" y="2847391"/>
            <a:ext cx="11784355" cy="1384995"/>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50" normalizeH="0" baseline="0" noProof="0" dirty="0">
                <a:ln w="0"/>
                <a:solidFill>
                  <a:srgbClr val="FF0000"/>
                </a:solidFill>
                <a:effectLst>
                  <a:innerShdw blurRad="63500" dist="50800" dir="13500000">
                    <a:srgbClr val="000000">
                      <a:alpha val="50000"/>
                    </a:srgbClr>
                  </a:innerShdw>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50" normalizeH="0" baseline="0" noProof="0" dirty="0">
                <a:ln w="0"/>
                <a:solidFill>
                  <a:srgbClr val="FF0000"/>
                </a:solidFill>
                <a:effectLst>
                  <a:innerShdw blurRad="63500" dist="50800" dir="13500000">
                    <a:srgbClr val="000000">
                      <a:alpha val="50000"/>
                    </a:srgbClr>
                  </a:innerShdw>
                </a:effectLst>
                <a:uLnTx/>
                <a:uFillTx/>
                <a:latin typeface="Calibri" panose="020F0502020204030204"/>
                <a:ea typeface="+mn-ea"/>
                <a:cs typeface="+mn-cs"/>
              </a:rPr>
              <a:t>TALK TO OVER </a:t>
            </a:r>
            <a:r>
              <a:rPr lang="en-US" sz="2800" b="1" spc="50" dirty="0">
                <a:ln w="0"/>
                <a:solidFill>
                  <a:srgbClr val="FF0000"/>
                </a:solidFill>
                <a:effectLst>
                  <a:innerShdw blurRad="63500" dist="50800" dir="13500000">
                    <a:srgbClr val="000000">
                      <a:alpha val="50000"/>
                    </a:srgbClr>
                  </a:innerShdw>
                </a:effectLst>
                <a:latin typeface="Calibri" panose="020F0502020204030204"/>
              </a:rPr>
              <a:t>20</a:t>
            </a:r>
            <a:r>
              <a:rPr kumimoji="0" lang="en-US" sz="2800" b="1" i="0" u="none" strike="noStrike" kern="1200" cap="none" spc="50" normalizeH="0" baseline="0" noProof="0" dirty="0">
                <a:ln w="0"/>
                <a:solidFill>
                  <a:srgbClr val="FF0000"/>
                </a:solidFill>
                <a:effectLst>
                  <a:innerShdw blurRad="63500" dist="50800" dir="13500000">
                    <a:srgbClr val="000000">
                      <a:alpha val="50000"/>
                    </a:srgbClr>
                  </a:innerShdw>
                </a:effectLst>
                <a:uLnTx/>
                <a:uFillTx/>
                <a:latin typeface="Calibri" panose="020F0502020204030204"/>
                <a:ea typeface="+mn-ea"/>
                <a:cs typeface="+mn-cs"/>
              </a:rPr>
              <a:t> SIXTH FORMS, COLLEGES, UNIVERSITIES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50" normalizeH="0" baseline="0" noProof="0" dirty="0">
                <a:ln w="0"/>
                <a:solidFill>
                  <a:srgbClr val="FF0000"/>
                </a:solidFill>
                <a:effectLst>
                  <a:innerShdw blurRad="63500" dist="50800" dir="13500000">
                    <a:srgbClr val="000000">
                      <a:alpha val="50000"/>
                    </a:srgbClr>
                  </a:innerShdw>
                </a:effectLst>
                <a:uLnTx/>
                <a:uFillTx/>
                <a:latin typeface="Calibri" panose="020F0502020204030204"/>
                <a:ea typeface="+mn-ea"/>
                <a:cs typeface="+mn-cs"/>
              </a:rPr>
              <a:t>AND TRAINING PROVIDERS IN ONE EVENING </a:t>
            </a:r>
          </a:p>
        </p:txBody>
      </p:sp>
      <p:pic>
        <p:nvPicPr>
          <p:cNvPr id="20" name="Picture 19"/>
          <p:cNvPicPr>
            <a:picLocks noChangeAspect="1"/>
          </p:cNvPicPr>
          <p:nvPr/>
        </p:nvPicPr>
        <p:blipFill>
          <a:blip r:embed="rId6"/>
          <a:stretch>
            <a:fillRect/>
          </a:stretch>
        </p:blipFill>
        <p:spPr>
          <a:xfrm>
            <a:off x="2670715" y="33597"/>
            <a:ext cx="2922548" cy="1054333"/>
          </a:xfrm>
          <a:prstGeom prst="rect">
            <a:avLst/>
          </a:prstGeom>
        </p:spPr>
      </p:pic>
      <p:pic>
        <p:nvPicPr>
          <p:cNvPr id="7" name="Picture 6"/>
          <p:cNvPicPr>
            <a:picLocks noChangeAspect="1"/>
          </p:cNvPicPr>
          <p:nvPr/>
        </p:nvPicPr>
        <p:blipFill>
          <a:blip r:embed="rId7"/>
          <a:stretch>
            <a:fillRect/>
          </a:stretch>
        </p:blipFill>
        <p:spPr>
          <a:xfrm>
            <a:off x="292092" y="303479"/>
            <a:ext cx="2013156" cy="1583839"/>
          </a:xfrm>
          <a:prstGeom prst="rect">
            <a:avLst/>
          </a:prstGeom>
        </p:spPr>
      </p:pic>
      <p:pic>
        <p:nvPicPr>
          <p:cNvPr id="9" name="Picture 8">
            <a:extLst>
              <a:ext uri="{FF2B5EF4-FFF2-40B4-BE49-F238E27FC236}">
                <a16:creationId xmlns:a16="http://schemas.microsoft.com/office/drawing/2014/main" id="{1CAF3346-C1BC-485A-9743-B44C3DE38D82}"/>
              </a:ext>
            </a:extLst>
          </p:cNvPr>
          <p:cNvPicPr>
            <a:picLocks noChangeAspect="1"/>
          </p:cNvPicPr>
          <p:nvPr/>
        </p:nvPicPr>
        <p:blipFill>
          <a:blip r:embed="rId8"/>
          <a:stretch>
            <a:fillRect/>
          </a:stretch>
        </p:blipFill>
        <p:spPr>
          <a:xfrm>
            <a:off x="6174833" y="67475"/>
            <a:ext cx="2133600" cy="2133600"/>
          </a:xfrm>
          <a:prstGeom prst="rect">
            <a:avLst/>
          </a:prstGeom>
        </p:spPr>
      </p:pic>
      <p:pic>
        <p:nvPicPr>
          <p:cNvPr id="12" name="Picture 11">
            <a:extLst>
              <a:ext uri="{FF2B5EF4-FFF2-40B4-BE49-F238E27FC236}">
                <a16:creationId xmlns:a16="http://schemas.microsoft.com/office/drawing/2014/main" id="{3ABBF305-4CE3-4D9F-847C-659BEDC9BB50}"/>
              </a:ext>
            </a:extLst>
          </p:cNvPr>
          <p:cNvPicPr>
            <a:picLocks noChangeAspect="1"/>
          </p:cNvPicPr>
          <p:nvPr/>
        </p:nvPicPr>
        <p:blipFill>
          <a:blip r:embed="rId9"/>
          <a:stretch>
            <a:fillRect/>
          </a:stretch>
        </p:blipFill>
        <p:spPr>
          <a:xfrm>
            <a:off x="9012172" y="1600589"/>
            <a:ext cx="1993020" cy="780695"/>
          </a:xfrm>
          <a:prstGeom prst="rect">
            <a:avLst/>
          </a:prstGeom>
        </p:spPr>
      </p:pic>
    </p:spTree>
    <p:extLst>
      <p:ext uri="{BB962C8B-B14F-4D97-AF65-F5344CB8AC3E}">
        <p14:creationId xmlns:p14="http://schemas.microsoft.com/office/powerpoint/2010/main" val="15139681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A3478-3E2A-440F-A58A-2B56757DE050}"/>
              </a:ext>
            </a:extLst>
          </p:cNvPr>
          <p:cNvSpPr>
            <a:spLocks noGrp="1"/>
          </p:cNvSpPr>
          <p:nvPr>
            <p:ph type="title"/>
          </p:nvPr>
        </p:nvSpPr>
        <p:spPr>
          <a:xfrm>
            <a:off x="598189" y="3039200"/>
            <a:ext cx="10625957" cy="1042062"/>
          </a:xfrm>
        </p:spPr>
        <p:txBody>
          <a:bodyPr>
            <a:normAutofit fontScale="90000"/>
          </a:bodyPr>
          <a:lstStyle/>
          <a:p>
            <a:pPr fontAlgn="b"/>
            <a:r>
              <a:rPr lang="en-GB" dirty="0"/>
              <a:t>Sixth forms, Sixth Form Colleges and other organisations, including:</a:t>
            </a:r>
            <a:br>
              <a:rPr lang="en-GB" dirty="0"/>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Access Creative</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ADA</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Big Creative Education</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Capel Manor College</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Capital City Group Colleges</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Christ The King sixth form colleges</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ELAM</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Goldsmiths University</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Haberdashers Hatcham</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Harris Academy</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Kinetic Football Academy</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Lewisham and Southwark Colleges</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London Design &amp; Engineering UTC</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London Screen Academy </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London South Bank University</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Sedgehill Sixth Form </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SFH6 - Sydenham and Forest Hill School Sixth Form</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Shooters Hill Sixth Form College</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STAC</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The Brit</a:t>
            </a:r>
            <a:b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br>
            <a:r>
              <a:rPr lang="en-GB" sz="1800" b="1" dirty="0">
                <a:solidFill>
                  <a:srgbClr val="FF99FF"/>
                </a:solidFill>
                <a:latin typeface="Calibri" panose="020F0502020204030204" pitchFamily="34" charset="0"/>
                <a:ea typeface="Calibri" panose="020F0502020204030204" pitchFamily="34" charset="0"/>
                <a:cs typeface="Calibri" panose="020F0502020204030204" pitchFamily="34" charset="0"/>
              </a:rPr>
              <a:t>Thomas Tallis Sixth Form</a:t>
            </a:r>
            <a:br>
              <a:rPr lang="en-GB" dirty="0"/>
            </a:br>
            <a:br>
              <a:rPr lang="en-GB" sz="1300" dirty="0">
                <a:latin typeface="Calibri" panose="020F0502020204030204" pitchFamily="34" charset="0"/>
                <a:ea typeface="Calibri" panose="020F0502020204030204" pitchFamily="34" charset="0"/>
                <a:cs typeface="Calibri" panose="020F0502020204030204" pitchFamily="34" charset="0"/>
              </a:rPr>
            </a:br>
            <a:br>
              <a:rPr lang="en-GB" dirty="0"/>
            </a:br>
            <a:endParaRPr lang="en-GB" sz="1100" dirty="0"/>
          </a:p>
        </p:txBody>
      </p:sp>
      <p:sp>
        <p:nvSpPr>
          <p:cNvPr id="4" name="Rectangle 3">
            <a:extLst>
              <a:ext uri="{FF2B5EF4-FFF2-40B4-BE49-F238E27FC236}">
                <a16:creationId xmlns:a16="http://schemas.microsoft.com/office/drawing/2014/main" id="{DCB9A4D7-3178-48BC-B8E6-3D6A62E0D3D0}"/>
              </a:ext>
            </a:extLst>
          </p:cNvPr>
          <p:cNvSpPr/>
          <p:nvPr/>
        </p:nvSpPr>
        <p:spPr>
          <a:xfrm>
            <a:off x="0" y="6056754"/>
            <a:ext cx="12192000" cy="80124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1ED39A47-5A7A-4C28-8F0C-777D3ACEF86D}"/>
              </a:ext>
            </a:extLst>
          </p:cNvPr>
          <p:cNvSpPr txBox="1"/>
          <p:nvPr/>
        </p:nvSpPr>
        <p:spPr>
          <a:xfrm>
            <a:off x="783021" y="5934670"/>
            <a:ext cx="10625958" cy="923330"/>
          </a:xfrm>
          <a:prstGeom prst="rect">
            <a:avLst/>
          </a:prstGeom>
          <a:noFill/>
          <a:ln>
            <a:noFill/>
          </a:ln>
        </p:spPr>
        <p:txBody>
          <a:bodyPr wrap="square" rtlCol="0">
            <a:spAutoFit/>
          </a:bodyPr>
          <a:lstStyle/>
          <a:p>
            <a:pPr algn="ctr"/>
            <a:r>
              <a:rPr lang="en-GB" sz="5400" dirty="0">
                <a:ln>
                  <a:solidFill>
                    <a:srgbClr val="00B050"/>
                  </a:solidFill>
                </a:ln>
                <a:solidFill>
                  <a:schemeClr val="bg1"/>
                </a:solidFill>
                <a:latin typeface="Bahnschrift" panose="020B0502040204020203" pitchFamily="34" charset="0"/>
              </a:rPr>
              <a:t> </a:t>
            </a:r>
            <a:r>
              <a:rPr lang="en-GB" sz="5400" dirty="0">
                <a:solidFill>
                  <a:srgbClr val="FFFF00"/>
                </a:solidFill>
                <a:latin typeface="Bahnschrift" panose="020B0502040204020203" pitchFamily="34" charset="0"/>
              </a:rPr>
              <a:t>Explore    Dream      Discover</a:t>
            </a:r>
          </a:p>
        </p:txBody>
      </p:sp>
      <p:pic>
        <p:nvPicPr>
          <p:cNvPr id="6" name="Picture 4" descr="Logo, company name&#10;&#10;Description automatically generated">
            <a:extLst>
              <a:ext uri="{FF2B5EF4-FFF2-40B4-BE49-F238E27FC236}">
                <a16:creationId xmlns:a16="http://schemas.microsoft.com/office/drawing/2014/main" id="{CD50E097-9D24-4ABD-8754-8A0F730C2DD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7" b="1"/>
          <a:stretch/>
        </p:blipFill>
        <p:spPr bwMode="auto">
          <a:xfrm>
            <a:off x="11224146" y="0"/>
            <a:ext cx="967854" cy="1185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53454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41975D-E087-448D-9B2B-B2B40EBD4C55}"/>
              </a:ext>
            </a:extLst>
          </p:cNvPr>
          <p:cNvSpPr/>
          <p:nvPr/>
        </p:nvSpPr>
        <p:spPr>
          <a:xfrm>
            <a:off x="0" y="6028777"/>
            <a:ext cx="12192000" cy="775564"/>
          </a:xfrm>
          <a:prstGeom prst="rect">
            <a:avLst/>
          </a:prstGeom>
          <a:solidFill>
            <a:srgbClr val="00B0F0"/>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srgbClr val="FFFF00"/>
                </a:solidFill>
                <a:effectLst/>
                <a:uLnTx/>
                <a:uFillTx/>
                <a:latin typeface="Mohr" panose="00000500000000000000" pitchFamily="50" charset="0"/>
                <a:ea typeface="+mn-ea"/>
                <a:cs typeface="+mn-cs"/>
              </a:rPr>
              <a:t>Explore    Dream      Discover</a:t>
            </a:r>
            <a:endParaRPr kumimoji="0" lang="en-GB" sz="1800" b="0" i="0" u="none" strike="noStrike" kern="0" cap="none" spc="0" normalizeH="0" baseline="0" noProof="0" dirty="0">
              <a:ln>
                <a:noFill/>
              </a:ln>
              <a:solidFill>
                <a:srgbClr val="FFFF00"/>
              </a:solidFill>
              <a:effectLst/>
              <a:uLnTx/>
              <a:uFillTx/>
            </a:endParaRPr>
          </a:p>
        </p:txBody>
      </p:sp>
      <p:pic>
        <p:nvPicPr>
          <p:cNvPr id="3" name="Picture 2">
            <a:extLst>
              <a:ext uri="{FF2B5EF4-FFF2-40B4-BE49-F238E27FC236}">
                <a16:creationId xmlns:a16="http://schemas.microsoft.com/office/drawing/2014/main" id="{09C72414-E346-4A9A-85BC-8EAEDD5A2721}"/>
              </a:ext>
            </a:extLst>
          </p:cNvPr>
          <p:cNvPicPr>
            <a:picLocks noChangeAspect="1"/>
          </p:cNvPicPr>
          <p:nvPr/>
        </p:nvPicPr>
        <p:blipFill>
          <a:blip r:embed="rId2"/>
          <a:stretch>
            <a:fillRect/>
          </a:stretch>
        </p:blipFill>
        <p:spPr>
          <a:xfrm>
            <a:off x="11274367" y="52451"/>
            <a:ext cx="774259" cy="908383"/>
          </a:xfrm>
          <a:prstGeom prst="rect">
            <a:avLst/>
          </a:prstGeom>
        </p:spPr>
      </p:pic>
      <p:sp>
        <p:nvSpPr>
          <p:cNvPr id="4" name="TextBox 3">
            <a:extLst>
              <a:ext uri="{FF2B5EF4-FFF2-40B4-BE49-F238E27FC236}">
                <a16:creationId xmlns:a16="http://schemas.microsoft.com/office/drawing/2014/main" id="{8BF7DF58-AF84-48EC-91BA-529357E6FB9B}"/>
              </a:ext>
            </a:extLst>
          </p:cNvPr>
          <p:cNvSpPr txBox="1"/>
          <p:nvPr/>
        </p:nvSpPr>
        <p:spPr>
          <a:xfrm>
            <a:off x="913070" y="1109537"/>
            <a:ext cx="9420837" cy="4770537"/>
          </a:xfrm>
          <a:prstGeom prst="rect">
            <a:avLst/>
          </a:prstGeom>
          <a:noFill/>
        </p:spPr>
        <p:txBody>
          <a:bodyPr wrap="square" rtlCol="0">
            <a:spAutoFit/>
          </a:bodyPr>
          <a:lstStyle/>
          <a:p>
            <a:pPr marL="285750" indent="-285750">
              <a:buFont typeface="Wingdings" panose="05000000000000000000" pitchFamily="2" charset="2"/>
              <a:buChar char="q"/>
            </a:pPr>
            <a:r>
              <a:rPr lang="en-GB" sz="1600" b="1" dirty="0">
                <a:solidFill>
                  <a:srgbClr val="FF99FF"/>
                </a:solidFill>
              </a:rPr>
              <a:t>How will this course develop my interests, skills and knowledge?</a:t>
            </a:r>
          </a:p>
          <a:p>
            <a:pPr marL="285750" indent="-285750">
              <a:buFont typeface="Wingdings" panose="05000000000000000000" pitchFamily="2" charset="2"/>
              <a:buChar char="q"/>
            </a:pPr>
            <a:r>
              <a:rPr lang="en-GB" sz="1600" b="1" dirty="0">
                <a:solidFill>
                  <a:srgbClr val="FF99FF"/>
                </a:solidFill>
              </a:rPr>
              <a:t>Am I clear on entry requirements? </a:t>
            </a:r>
          </a:p>
          <a:p>
            <a:r>
              <a:rPr lang="en-GB" sz="1600" b="1" dirty="0">
                <a:solidFill>
                  <a:srgbClr val="FF99FF"/>
                </a:solidFill>
              </a:rPr>
              <a:t> </a:t>
            </a:r>
          </a:p>
          <a:p>
            <a:pPr marL="285750" indent="-285750">
              <a:buFont typeface="Wingdings" panose="05000000000000000000" pitchFamily="2" charset="2"/>
              <a:buChar char="q"/>
            </a:pPr>
            <a:r>
              <a:rPr lang="en-GB" sz="1600" b="1" dirty="0">
                <a:solidFill>
                  <a:srgbClr val="FF99FF"/>
                </a:solidFill>
              </a:rPr>
              <a:t>How will I be assessed? Coursework and exams? Exams only?</a:t>
            </a:r>
          </a:p>
          <a:p>
            <a:endParaRPr lang="en-GB" sz="1600" b="1" dirty="0">
              <a:solidFill>
                <a:srgbClr val="FF99FF"/>
              </a:solidFill>
            </a:endParaRPr>
          </a:p>
          <a:p>
            <a:pPr marL="285750" indent="-285750">
              <a:buFont typeface="Wingdings" panose="05000000000000000000" pitchFamily="2" charset="2"/>
              <a:buChar char="q"/>
            </a:pPr>
            <a:r>
              <a:rPr lang="en-GB" sz="1600" b="1" dirty="0">
                <a:solidFill>
                  <a:srgbClr val="FF99FF"/>
                </a:solidFill>
              </a:rPr>
              <a:t>What will my timetable and workload look like?</a:t>
            </a:r>
          </a:p>
          <a:p>
            <a:pPr marL="285750" indent="-285750">
              <a:buFont typeface="Wingdings" panose="05000000000000000000" pitchFamily="2" charset="2"/>
              <a:buChar char="q"/>
            </a:pPr>
            <a:r>
              <a:rPr kumimoji="0" lang="en-GB" sz="1600" b="1" i="0" u="none" strike="noStrike" kern="1200" cap="none" spc="0" normalizeH="0" baseline="0" noProof="0" dirty="0">
                <a:ln>
                  <a:noFill/>
                </a:ln>
                <a:solidFill>
                  <a:srgbClr val="FF99FF"/>
                </a:solidFill>
                <a:effectLst/>
                <a:uLnTx/>
                <a:uFillTx/>
                <a:latin typeface="Calibri" panose="020F0502020204030204"/>
                <a:ea typeface="+mn-ea"/>
                <a:cs typeface="+mn-cs"/>
              </a:rPr>
              <a:t>How much study time </a:t>
            </a:r>
            <a:r>
              <a:rPr lang="en-GB" sz="1600" b="1" dirty="0">
                <a:solidFill>
                  <a:srgbClr val="FF99FF"/>
                </a:solidFill>
                <a:latin typeface="Calibri" panose="020F0502020204030204"/>
              </a:rPr>
              <a:t>do you expect me to put in</a:t>
            </a:r>
            <a:r>
              <a:rPr kumimoji="0" lang="en-GB" sz="1600" b="1" i="0" u="none" strike="noStrike" kern="1200" cap="none" spc="0" normalizeH="0" baseline="0" noProof="0" dirty="0">
                <a:ln>
                  <a:noFill/>
                </a:ln>
                <a:solidFill>
                  <a:srgbClr val="FF99FF"/>
                </a:solidFill>
                <a:effectLst/>
                <a:uLnTx/>
                <a:uFillTx/>
                <a:latin typeface="Calibri" panose="020F0502020204030204"/>
                <a:ea typeface="+mn-ea"/>
                <a:cs typeface="+mn-cs"/>
              </a:rPr>
              <a:t> to achieve a good result?</a:t>
            </a:r>
          </a:p>
          <a:p>
            <a:endParaRPr kumimoji="0" lang="en-GB" sz="1600" b="1" i="0" u="none" strike="noStrike" kern="1200" cap="none" spc="0" normalizeH="0" baseline="0" noProof="0" dirty="0">
              <a:ln>
                <a:noFill/>
              </a:ln>
              <a:solidFill>
                <a:srgbClr val="FF99FF"/>
              </a:solidFill>
              <a:effectLst/>
              <a:uLnTx/>
              <a:uFillTx/>
              <a:latin typeface="Calibri" panose="020F0502020204030204"/>
              <a:ea typeface="+mn-ea"/>
              <a:cs typeface="+mn-cs"/>
            </a:endParaRPr>
          </a:p>
          <a:p>
            <a:pPr marL="285750" indent="-285750">
              <a:buFont typeface="Wingdings" panose="05000000000000000000" pitchFamily="2" charset="2"/>
              <a:buChar char="q"/>
            </a:pPr>
            <a:r>
              <a:rPr lang="en-GB" sz="1600" b="1" dirty="0">
                <a:solidFill>
                  <a:srgbClr val="FF99FF"/>
                </a:solidFill>
              </a:rPr>
              <a:t>What are the progression routes after this course? Will this course give me options to progress towards my career goals? What are the programmes in place to support me to achieve my goals?</a:t>
            </a:r>
          </a:p>
          <a:p>
            <a:pPr marL="285750" indent="-285750">
              <a:buFont typeface="Wingdings" panose="05000000000000000000" pitchFamily="2" charset="2"/>
              <a:buChar char="q"/>
            </a:pPr>
            <a:r>
              <a:rPr lang="en-GB" sz="1600" b="1" dirty="0">
                <a:solidFill>
                  <a:srgbClr val="FF99FF"/>
                </a:solidFill>
              </a:rPr>
              <a:t>If I do not have careers goals yet, am I open to opportunities and I am looking at options that can provide them?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rgbClr val="FF99FF"/>
                </a:solidFill>
              </a:rPr>
              <a:t> </a:t>
            </a:r>
            <a:endParaRPr kumimoji="0" lang="en-GB" sz="1600" b="1" i="0" u="none" strike="noStrike" kern="1200" cap="none" spc="0" normalizeH="0" baseline="0" noProof="0" dirty="0">
              <a:ln>
                <a:noFill/>
              </a:ln>
              <a:solidFill>
                <a:srgbClr val="FF99FF"/>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600" b="1" i="0" u="none" strike="noStrike" kern="1200" cap="none" spc="0" normalizeH="0" baseline="0" noProof="0" dirty="0">
                <a:ln>
                  <a:noFill/>
                </a:ln>
                <a:solidFill>
                  <a:srgbClr val="FF99FF"/>
                </a:solidFill>
                <a:effectLst/>
                <a:uLnTx/>
                <a:uFillTx/>
                <a:latin typeface="Calibri" panose="020F0502020204030204"/>
                <a:ea typeface="+mn-ea"/>
                <a:cs typeface="+mn-cs"/>
              </a:rPr>
              <a:t>What do I need to be motivated? What do I want or not want in order to do my best and develop?</a:t>
            </a:r>
          </a:p>
          <a:p>
            <a:endParaRPr lang="en-GB" sz="1600" b="1" dirty="0">
              <a:solidFill>
                <a:srgbClr val="FF99FF"/>
              </a:solidFill>
            </a:endParaRPr>
          </a:p>
          <a:p>
            <a:pPr marL="285750" indent="-285750">
              <a:buFont typeface="Wingdings" panose="05000000000000000000" pitchFamily="2" charset="2"/>
              <a:buChar char="q"/>
            </a:pPr>
            <a:r>
              <a:rPr lang="en-GB" sz="1600" b="1" dirty="0">
                <a:solidFill>
                  <a:srgbClr val="FF99FF"/>
                </a:solidFill>
              </a:rPr>
              <a:t>What are the current and potential barriers to my learning that need to be removed to keep me focused and to realise my potential? </a:t>
            </a:r>
          </a:p>
          <a:p>
            <a:pPr marL="285750" indent="-285750">
              <a:buFont typeface="Wingdings" panose="05000000000000000000" pitchFamily="2" charset="2"/>
              <a:buChar char="q"/>
            </a:pPr>
            <a:endParaRPr lang="en-GB" sz="1600" b="1" dirty="0">
              <a:solidFill>
                <a:srgbClr val="FF99FF"/>
              </a:solidFill>
            </a:endParaRPr>
          </a:p>
          <a:p>
            <a:pPr marL="285750" indent="-285750">
              <a:buFont typeface="Wingdings" panose="05000000000000000000" pitchFamily="2" charset="2"/>
              <a:buChar char="q"/>
            </a:pPr>
            <a:r>
              <a:rPr lang="en-GB" sz="1600" b="1" dirty="0">
                <a:solidFill>
                  <a:srgbClr val="FF99FF"/>
                </a:solidFill>
              </a:rPr>
              <a:t>What are MY options?</a:t>
            </a:r>
          </a:p>
        </p:txBody>
      </p:sp>
      <p:sp>
        <p:nvSpPr>
          <p:cNvPr id="5" name="TextBox 4">
            <a:extLst>
              <a:ext uri="{FF2B5EF4-FFF2-40B4-BE49-F238E27FC236}">
                <a16:creationId xmlns:a16="http://schemas.microsoft.com/office/drawing/2014/main" id="{47EBE3B4-6EE6-48F6-BE8C-A4B2946A2B80}"/>
              </a:ext>
            </a:extLst>
          </p:cNvPr>
          <p:cNvSpPr txBox="1"/>
          <p:nvPr/>
        </p:nvSpPr>
        <p:spPr>
          <a:xfrm>
            <a:off x="2765502" y="138302"/>
            <a:ext cx="7720737" cy="523220"/>
          </a:xfrm>
          <a:prstGeom prst="rect">
            <a:avLst/>
          </a:prstGeom>
          <a:solidFill>
            <a:srgbClr val="00B0F0"/>
          </a:solidFill>
          <a:ln>
            <a:solidFill>
              <a:srgbClr val="00B050"/>
            </a:solidFill>
          </a:ln>
        </p:spPr>
        <p:txBody>
          <a:bodyPr wrap="square" rtlCol="0">
            <a:spAutoFit/>
          </a:bodyPr>
          <a:lstStyle/>
          <a:p>
            <a:r>
              <a:rPr lang="en-GB" sz="2800" dirty="0"/>
              <a:t>Questions to ask yourself and providers</a:t>
            </a:r>
          </a:p>
        </p:txBody>
      </p:sp>
    </p:spTree>
    <p:extLst>
      <p:ext uri="{BB962C8B-B14F-4D97-AF65-F5344CB8AC3E}">
        <p14:creationId xmlns:p14="http://schemas.microsoft.com/office/powerpoint/2010/main" val="9140379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A4ECB38-950E-43AE-966E-14ECE3EBA607}"/>
              </a:ext>
            </a:extLst>
          </p:cNvPr>
          <p:cNvSpPr>
            <a:spLocks noGrp="1"/>
          </p:cNvSpPr>
          <p:nvPr>
            <p:ph type="body" idx="1"/>
          </p:nvPr>
        </p:nvSpPr>
        <p:spPr/>
        <p:txBody>
          <a:bodyPr/>
          <a:lstStyle/>
          <a:p>
            <a:r>
              <a:rPr lang="en-GB" dirty="0"/>
              <a:t>What type of institution and where?</a:t>
            </a:r>
            <a:br>
              <a:rPr lang="en-GB" dirty="0"/>
            </a:br>
            <a:endParaRPr lang="en-GB" dirty="0"/>
          </a:p>
        </p:txBody>
      </p:sp>
      <p:graphicFrame>
        <p:nvGraphicFramePr>
          <p:cNvPr id="14" name="Content Placeholder 3">
            <a:extLst>
              <a:ext uri="{FF2B5EF4-FFF2-40B4-BE49-F238E27FC236}">
                <a16:creationId xmlns:a16="http://schemas.microsoft.com/office/drawing/2014/main" id="{8BFFCCEB-52DD-E354-3965-2F79B6A88958}"/>
              </a:ext>
            </a:extLst>
          </p:cNvPr>
          <p:cNvGraphicFramePr>
            <a:graphicFrameLocks noGrp="1"/>
          </p:cNvGraphicFramePr>
          <p:nvPr>
            <p:ph sz="half" idx="2"/>
          </p:nvPr>
        </p:nvGraphicFramePr>
        <p:xfrm>
          <a:off x="382588" y="2251987"/>
          <a:ext cx="5157787" cy="3684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 Placeholder 4">
            <a:extLst>
              <a:ext uri="{FF2B5EF4-FFF2-40B4-BE49-F238E27FC236}">
                <a16:creationId xmlns:a16="http://schemas.microsoft.com/office/drawing/2014/main" id="{85F87E4C-AF45-42A9-8B8B-A8E4A6A946E7}"/>
              </a:ext>
            </a:extLst>
          </p:cNvPr>
          <p:cNvSpPr>
            <a:spLocks noGrp="1"/>
          </p:cNvSpPr>
          <p:nvPr>
            <p:ph type="body" sz="quarter" idx="3"/>
          </p:nvPr>
        </p:nvSpPr>
        <p:spPr/>
        <p:txBody>
          <a:bodyPr/>
          <a:lstStyle/>
          <a:p>
            <a:r>
              <a:rPr lang="en-GB" dirty="0"/>
              <a:t>Which qualification? Level?</a:t>
            </a:r>
            <a:br>
              <a:rPr lang="en-GB" dirty="0"/>
            </a:br>
            <a:endParaRPr lang="en-GB" dirty="0"/>
          </a:p>
        </p:txBody>
      </p:sp>
      <p:pic>
        <p:nvPicPr>
          <p:cNvPr id="10" name="Content Placeholder 9" descr="A yellow marker on a white background&#10;&#10;Description automatically generated">
            <a:extLst>
              <a:ext uri="{FF2B5EF4-FFF2-40B4-BE49-F238E27FC236}">
                <a16:creationId xmlns:a16="http://schemas.microsoft.com/office/drawing/2014/main" id="{E8377F62-8827-465E-B401-A2324961312D}"/>
              </a:ext>
            </a:extLst>
          </p:cNvPr>
          <p:cNvPicPr>
            <a:picLocks noGrp="1" noChangeAspect="1"/>
          </p:cNvPicPr>
          <p:nvPr>
            <p:ph sz="quarter" idx="4"/>
          </p:nvPr>
        </p:nvPicPr>
        <p:blipFill>
          <a:blip r:embed="rId7">
            <a:extLst>
              <a:ext uri="{28A0092B-C50C-407E-A947-70E740481C1C}">
                <a14:useLocalDpi xmlns:a14="http://schemas.microsoft.com/office/drawing/2010/main" val="0"/>
              </a:ext>
            </a:extLst>
          </a:blip>
          <a:stretch>
            <a:fillRect/>
          </a:stretch>
        </p:blipFill>
        <p:spPr>
          <a:xfrm>
            <a:off x="5866826" y="2426633"/>
            <a:ext cx="5534342" cy="3333391"/>
          </a:xfrm>
          <a:solidFill>
            <a:srgbClr val="FF99FF"/>
          </a:solidFill>
        </p:spPr>
      </p:pic>
      <p:sp>
        <p:nvSpPr>
          <p:cNvPr id="7" name="Rectangle 6">
            <a:extLst>
              <a:ext uri="{FF2B5EF4-FFF2-40B4-BE49-F238E27FC236}">
                <a16:creationId xmlns:a16="http://schemas.microsoft.com/office/drawing/2014/main" id="{0C30A603-DB86-4A4F-8A0D-CBAB619788F1}"/>
              </a:ext>
            </a:extLst>
          </p:cNvPr>
          <p:cNvSpPr/>
          <p:nvPr/>
        </p:nvSpPr>
        <p:spPr>
          <a:xfrm>
            <a:off x="0" y="6056754"/>
            <a:ext cx="12192000" cy="80124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4D59F087-E002-4A6B-9548-117333606BE4}"/>
              </a:ext>
            </a:extLst>
          </p:cNvPr>
          <p:cNvSpPr txBox="1"/>
          <p:nvPr/>
        </p:nvSpPr>
        <p:spPr>
          <a:xfrm>
            <a:off x="783021" y="5934670"/>
            <a:ext cx="10625958" cy="923330"/>
          </a:xfrm>
          <a:prstGeom prst="rect">
            <a:avLst/>
          </a:prstGeom>
          <a:noFill/>
          <a:ln>
            <a:noFill/>
          </a:ln>
        </p:spPr>
        <p:txBody>
          <a:bodyPr wrap="square" rtlCol="0">
            <a:spAutoFit/>
          </a:bodyPr>
          <a:lstStyle/>
          <a:p>
            <a:pPr algn="ctr"/>
            <a:r>
              <a:rPr lang="en-GB" sz="5400" dirty="0">
                <a:ln>
                  <a:solidFill>
                    <a:srgbClr val="00B050"/>
                  </a:solidFill>
                </a:ln>
                <a:solidFill>
                  <a:schemeClr val="bg1"/>
                </a:solidFill>
                <a:latin typeface="Bahnschrift" panose="020B0502040204020203" pitchFamily="34" charset="0"/>
              </a:rPr>
              <a:t> </a:t>
            </a:r>
            <a:r>
              <a:rPr lang="en-GB" sz="5400" dirty="0">
                <a:solidFill>
                  <a:srgbClr val="FFFF00"/>
                </a:solidFill>
                <a:latin typeface="Bahnschrift" panose="020B0502040204020203" pitchFamily="34" charset="0"/>
              </a:rPr>
              <a:t>Explore    Dream      Discover</a:t>
            </a:r>
          </a:p>
        </p:txBody>
      </p:sp>
      <p:sp>
        <p:nvSpPr>
          <p:cNvPr id="13" name="Title 12">
            <a:extLst>
              <a:ext uri="{FF2B5EF4-FFF2-40B4-BE49-F238E27FC236}">
                <a16:creationId xmlns:a16="http://schemas.microsoft.com/office/drawing/2014/main" id="{D13A343D-0F7F-4D26-9CB9-1D076D76B082}"/>
              </a:ext>
            </a:extLst>
          </p:cNvPr>
          <p:cNvSpPr>
            <a:spLocks noGrp="1"/>
          </p:cNvSpPr>
          <p:nvPr>
            <p:ph type="title"/>
          </p:nvPr>
        </p:nvSpPr>
        <p:spPr/>
        <p:txBody>
          <a:bodyPr>
            <a:normAutofit/>
          </a:bodyPr>
          <a:lstStyle/>
          <a:p>
            <a:r>
              <a:rPr lang="en-GB" sz="5400" b="1" dirty="0"/>
              <a:t>DECISIONS</a:t>
            </a:r>
          </a:p>
        </p:txBody>
      </p:sp>
      <p:pic>
        <p:nvPicPr>
          <p:cNvPr id="2" name="Picture 1">
            <a:extLst>
              <a:ext uri="{FF2B5EF4-FFF2-40B4-BE49-F238E27FC236}">
                <a16:creationId xmlns:a16="http://schemas.microsoft.com/office/drawing/2014/main" id="{33F9BAD9-1FED-48A1-8943-DED8E6730B86}"/>
              </a:ext>
            </a:extLst>
          </p:cNvPr>
          <p:cNvPicPr>
            <a:picLocks noChangeAspect="1"/>
          </p:cNvPicPr>
          <p:nvPr/>
        </p:nvPicPr>
        <p:blipFill>
          <a:blip r:embed="rId8"/>
          <a:stretch>
            <a:fillRect/>
          </a:stretch>
        </p:blipFill>
        <p:spPr>
          <a:xfrm>
            <a:off x="11186154" y="114761"/>
            <a:ext cx="774259" cy="908383"/>
          </a:xfrm>
          <a:prstGeom prst="rect">
            <a:avLst/>
          </a:prstGeom>
        </p:spPr>
      </p:pic>
    </p:spTree>
    <p:extLst>
      <p:ext uri="{BB962C8B-B14F-4D97-AF65-F5344CB8AC3E}">
        <p14:creationId xmlns:p14="http://schemas.microsoft.com/office/powerpoint/2010/main" val="33792261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8760" y="-5420"/>
            <a:ext cx="2149862" cy="980515"/>
          </a:xfrm>
        </p:spPr>
        <p:txBody>
          <a:bodyPr>
            <a:normAutofit/>
          </a:bodyPr>
          <a:lstStyle/>
          <a:p>
            <a:r>
              <a:rPr lang="en-GB" b="1" dirty="0">
                <a:solidFill>
                  <a:srgbClr val="7030A0"/>
                </a:solidFill>
              </a:rPr>
              <a:t>Levels? </a:t>
            </a:r>
          </a:p>
        </p:txBody>
      </p:sp>
      <p:sp>
        <p:nvSpPr>
          <p:cNvPr id="3" name="Content Placeholder 2"/>
          <p:cNvSpPr>
            <a:spLocks noGrp="1"/>
          </p:cNvSpPr>
          <p:nvPr>
            <p:ph idx="1"/>
          </p:nvPr>
        </p:nvSpPr>
        <p:spPr>
          <a:xfrm>
            <a:off x="758760" y="781724"/>
            <a:ext cx="5552394" cy="5143709"/>
          </a:xfrm>
          <a:noFill/>
        </p:spPr>
        <p:txBody>
          <a:bodyPr>
            <a:normAutofit fontScale="70000" lnSpcReduction="20000"/>
          </a:bodyPr>
          <a:lstStyle/>
          <a:p>
            <a:pPr marL="0" indent="0">
              <a:buNone/>
            </a:pPr>
            <a:endParaRPr lang="en-GB" dirty="0"/>
          </a:p>
          <a:p>
            <a:r>
              <a:rPr lang="en-GB" sz="26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Entry level </a:t>
            </a:r>
          </a:p>
          <a:p>
            <a:r>
              <a:rPr lang="en-GB" sz="26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Level 1- GCSE grades 3-1, BTEC level 1</a:t>
            </a:r>
          </a:p>
          <a:p>
            <a:r>
              <a:rPr lang="en-GB" sz="26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Level 2- GCSE grades 9-4,  BTEC level 2, Intermediate Apprenticeship</a:t>
            </a:r>
          </a:p>
          <a:p>
            <a:pPr marL="0" indent="0">
              <a:buNone/>
            </a:pPr>
            <a:endParaRPr lang="en-GB" sz="26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endParaRPr>
          </a:p>
          <a:p>
            <a:pPr marL="0" indent="0">
              <a:buNone/>
            </a:pPr>
            <a:r>
              <a:rPr lang="en-GB" sz="2600" b="1" dirty="0">
                <a:solidFill>
                  <a:schemeClr val="accent4">
                    <a:lumMod val="50000"/>
                  </a:schemeClr>
                </a:solidFill>
                <a:latin typeface="Calibri" panose="020F0502020204030204" pitchFamily="34" charset="0"/>
                <a:ea typeface="Calibri" panose="020F0502020204030204" pitchFamily="34" charset="0"/>
                <a:cs typeface="Calibri" panose="020F0502020204030204" pitchFamily="34" charset="0"/>
              </a:rPr>
              <a:t>GCSES: 5 GCSEs at grades 4+, including English and Maths- LEVEL 2 COMPLETED</a:t>
            </a:r>
          </a:p>
          <a:p>
            <a:pPr marL="0" indent="0">
              <a:buNone/>
            </a:pPr>
            <a:endParaRPr lang="en-GB" sz="2600" b="1" dirty="0">
              <a:solidFill>
                <a:srgbClr val="FFFF00"/>
              </a:solidFill>
              <a:latin typeface="Calibri" panose="020F0502020204030204" pitchFamily="34" charset="0"/>
              <a:ea typeface="Calibri" panose="020F0502020204030204" pitchFamily="34" charset="0"/>
              <a:cs typeface="Calibri" panose="020F0502020204030204" pitchFamily="34" charset="0"/>
            </a:endParaRPr>
          </a:p>
          <a:p>
            <a:r>
              <a:rPr lang="en-GB" sz="26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Level 3- A Levels,  T Levels, BTEC level 3, Advanced Apprenticeship</a:t>
            </a:r>
          </a:p>
          <a:p>
            <a:pPr marL="0" indent="0">
              <a:buNone/>
            </a:pPr>
            <a:endParaRPr lang="en-GB" sz="26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endParaRPr>
          </a:p>
          <a:p>
            <a:r>
              <a:rPr lang="en-GB" sz="26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Level 4-Certificate of Higher Education BTEC professional Diploma, HNC</a:t>
            </a:r>
          </a:p>
          <a:p>
            <a:r>
              <a:rPr lang="en-GB" sz="26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Level 5-Foundation Degree, BTEC professional Diploma HND, Higher Apprenticeship</a:t>
            </a:r>
          </a:p>
          <a:p>
            <a:r>
              <a:rPr lang="en-GB" sz="26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Level 6-Bachelor's Degree at University, BTEC professional Diploma, Degree Apprenticeship</a:t>
            </a:r>
          </a:p>
        </p:txBody>
      </p:sp>
      <p:sp>
        <p:nvSpPr>
          <p:cNvPr id="5" name="Rectangle 4">
            <a:extLst>
              <a:ext uri="{FF2B5EF4-FFF2-40B4-BE49-F238E27FC236}">
                <a16:creationId xmlns:a16="http://schemas.microsoft.com/office/drawing/2014/main" id="{CE8E8FD2-25AB-4DBD-BC9D-CE76193AA498}"/>
              </a:ext>
            </a:extLst>
          </p:cNvPr>
          <p:cNvSpPr/>
          <p:nvPr/>
        </p:nvSpPr>
        <p:spPr>
          <a:xfrm>
            <a:off x="0" y="6087087"/>
            <a:ext cx="12192000" cy="80124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C53F3E80-18EE-4F92-BFF2-EDEE47C21220}"/>
              </a:ext>
            </a:extLst>
          </p:cNvPr>
          <p:cNvSpPr txBox="1"/>
          <p:nvPr/>
        </p:nvSpPr>
        <p:spPr>
          <a:xfrm>
            <a:off x="864536" y="5945218"/>
            <a:ext cx="10625958" cy="923330"/>
          </a:xfrm>
          <a:prstGeom prst="rect">
            <a:avLst/>
          </a:prstGeom>
          <a:noFill/>
          <a:ln>
            <a:noFill/>
          </a:ln>
        </p:spPr>
        <p:txBody>
          <a:bodyPr wrap="square" rtlCol="0">
            <a:spAutoFit/>
          </a:bodyPr>
          <a:lstStyle/>
          <a:p>
            <a:pPr algn="ctr"/>
            <a:r>
              <a:rPr lang="en-GB" sz="5400" dirty="0">
                <a:ln>
                  <a:solidFill>
                    <a:srgbClr val="00B050"/>
                  </a:solidFill>
                </a:ln>
                <a:solidFill>
                  <a:schemeClr val="bg1"/>
                </a:solidFill>
                <a:latin typeface="Bahnschrift" panose="020B0502040204020203" pitchFamily="34" charset="0"/>
              </a:rPr>
              <a:t> </a:t>
            </a:r>
            <a:r>
              <a:rPr lang="en-GB" sz="5400" dirty="0">
                <a:solidFill>
                  <a:srgbClr val="FFFF00"/>
                </a:solidFill>
                <a:latin typeface="Bahnschrift" panose="020B0502040204020203" pitchFamily="34" charset="0"/>
              </a:rPr>
              <a:t>Explore    Dream      Discover</a:t>
            </a:r>
          </a:p>
        </p:txBody>
      </p:sp>
      <p:pic>
        <p:nvPicPr>
          <p:cNvPr id="7" name="Picture 4" descr="Logo, company name&#10;&#10;Description automatically generated">
            <a:extLst>
              <a:ext uri="{FF2B5EF4-FFF2-40B4-BE49-F238E27FC236}">
                <a16:creationId xmlns:a16="http://schemas.microsoft.com/office/drawing/2014/main" id="{8F109385-9F5B-4096-B44A-8D1420CFA3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7" b="1"/>
          <a:stretch/>
        </p:blipFill>
        <p:spPr bwMode="auto">
          <a:xfrm>
            <a:off x="11555681" y="6088945"/>
            <a:ext cx="636319" cy="77960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C6C1D9EE-D275-3C9B-C041-19C5A0A80E28}"/>
              </a:ext>
            </a:extLst>
          </p:cNvPr>
          <p:cNvPicPr>
            <a:picLocks noChangeAspect="1"/>
          </p:cNvPicPr>
          <p:nvPr/>
        </p:nvPicPr>
        <p:blipFill>
          <a:blip r:embed="rId3"/>
          <a:stretch>
            <a:fillRect/>
          </a:stretch>
        </p:blipFill>
        <p:spPr>
          <a:xfrm>
            <a:off x="7540269" y="0"/>
            <a:ext cx="4300978" cy="6088945"/>
          </a:xfrm>
          <a:prstGeom prst="rect">
            <a:avLst/>
          </a:prstGeom>
        </p:spPr>
      </p:pic>
    </p:spTree>
    <p:extLst>
      <p:ext uri="{BB962C8B-B14F-4D97-AF65-F5344CB8AC3E}">
        <p14:creationId xmlns:p14="http://schemas.microsoft.com/office/powerpoint/2010/main" val="14214680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6"/>
          <p:cNvSpPr txBox="1">
            <a:spLocks noGrp="1"/>
          </p:cNvSpPr>
          <p:nvPr>
            <p:ph type="title"/>
          </p:nvPr>
        </p:nvSpPr>
        <p:spPr>
          <a:xfrm>
            <a:off x="121389" y="89581"/>
            <a:ext cx="10764468" cy="1489741"/>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3960"/>
              <a:buFont typeface="Calibri"/>
              <a:buNone/>
            </a:pPr>
            <a:r>
              <a:rPr lang="en-GB" sz="3600" dirty="0"/>
              <a:t>Currently, what are the options after GCSEs?</a:t>
            </a:r>
            <a:br>
              <a:rPr lang="en-GB" sz="3600" dirty="0"/>
            </a:br>
            <a:r>
              <a:rPr lang="en-GB" sz="3600" dirty="0"/>
              <a:t>If you have achieved 5 GCSEs at grade 4/5 and above including English and Maths, you can do either:</a:t>
            </a:r>
            <a:endParaRPr sz="3600" dirty="0"/>
          </a:p>
        </p:txBody>
      </p:sp>
      <p:graphicFrame>
        <p:nvGraphicFramePr>
          <p:cNvPr id="116" name="Google Shape;110;p16">
            <a:extLst>
              <a:ext uri="{FF2B5EF4-FFF2-40B4-BE49-F238E27FC236}">
                <a16:creationId xmlns:a16="http://schemas.microsoft.com/office/drawing/2014/main" id="{D212F322-BDD3-4EC5-8A45-8C146B440D8E}"/>
              </a:ext>
            </a:extLst>
          </p:cNvPr>
          <p:cNvGraphicFramePr/>
          <p:nvPr/>
        </p:nvGraphicFramePr>
        <p:xfrm>
          <a:off x="121389" y="3039119"/>
          <a:ext cx="5710200" cy="3729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Rounded Corners 3">
            <a:extLst>
              <a:ext uri="{FF2B5EF4-FFF2-40B4-BE49-F238E27FC236}">
                <a16:creationId xmlns:a16="http://schemas.microsoft.com/office/drawing/2014/main" id="{15CF37F2-37E8-4BB6-AFB6-64430F436A76}"/>
              </a:ext>
            </a:extLst>
          </p:cNvPr>
          <p:cNvSpPr/>
          <p:nvPr/>
        </p:nvSpPr>
        <p:spPr>
          <a:xfrm>
            <a:off x="121389" y="1863411"/>
            <a:ext cx="5710200" cy="1148275"/>
          </a:xfrm>
          <a:prstGeom prst="roundRect">
            <a:avLst/>
          </a:prstGeom>
          <a:solidFill>
            <a:srgbClr val="FF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90000"/>
              </a:lnSpc>
              <a:spcBef>
                <a:spcPts val="0"/>
              </a:spcBef>
              <a:spcAft>
                <a:spcPts val="0"/>
              </a:spcAft>
              <a:buClr>
                <a:srgbClr val="000000"/>
              </a:buClr>
              <a:buSzPts val="3000"/>
              <a:buFontTx/>
              <a:buNone/>
              <a:tabLst/>
              <a:defRPr/>
            </a:pPr>
            <a:r>
              <a:rPr kumimoji="0" lang="en-GB" b="1" i="0" u="none" strike="noStrike" kern="1200" cap="none" spc="0" normalizeH="0" baseline="0" noProof="0" dirty="0">
                <a:ln>
                  <a:noFill/>
                </a:ln>
                <a:solidFill>
                  <a:srgbClr val="FFFFFF"/>
                </a:solidFill>
                <a:effectLst/>
                <a:uLnTx/>
                <a:uFillTx/>
                <a:latin typeface="Arial"/>
                <a:ea typeface="+mn-ea"/>
                <a:cs typeface="+mn-cs"/>
              </a:rPr>
              <a:t>A Levels (Usually 3 subjects)</a:t>
            </a:r>
          </a:p>
          <a:p>
            <a:pPr marL="0" marR="0" lvl="0" indent="0" algn="l" defTabSz="457200" rtl="0" eaLnBrk="1" fontAlgn="auto" latinLnBrk="0" hangingPunct="1">
              <a:lnSpc>
                <a:spcPct val="90000"/>
              </a:lnSpc>
              <a:spcBef>
                <a:spcPts val="1000"/>
              </a:spcBef>
              <a:spcAft>
                <a:spcPts val="0"/>
              </a:spcAft>
              <a:buClr>
                <a:srgbClr val="000000"/>
              </a:buClr>
              <a:buSzPts val="2800"/>
              <a:buFontTx/>
              <a:buNone/>
              <a:tabLst/>
              <a:defRPr/>
            </a:pPr>
            <a:r>
              <a:rPr kumimoji="0" lang="en-GB" b="1" i="0" u="none" strike="noStrike" kern="1200" cap="none" spc="0" normalizeH="0" baseline="0" noProof="0" dirty="0">
                <a:ln>
                  <a:noFill/>
                </a:ln>
                <a:solidFill>
                  <a:srgbClr val="FFFFFF"/>
                </a:solidFill>
                <a:effectLst/>
                <a:uLnTx/>
                <a:uFillTx/>
                <a:latin typeface="Arial"/>
                <a:ea typeface="+mn-ea"/>
                <a:cs typeface="+mn-cs"/>
              </a:rPr>
              <a:t>Usually need grade 6 + average inc Eng Lang and Maths and at least grade 6 in the subjects chosen</a:t>
            </a:r>
          </a:p>
        </p:txBody>
      </p:sp>
      <p:sp>
        <p:nvSpPr>
          <p:cNvPr id="5" name="Rectangle: Rounded Corners 4">
            <a:extLst>
              <a:ext uri="{FF2B5EF4-FFF2-40B4-BE49-F238E27FC236}">
                <a16:creationId xmlns:a16="http://schemas.microsoft.com/office/drawing/2014/main" id="{77E7D08A-7217-4256-8BB2-421F67AA1673}"/>
              </a:ext>
            </a:extLst>
          </p:cNvPr>
          <p:cNvSpPr/>
          <p:nvPr/>
        </p:nvSpPr>
        <p:spPr>
          <a:xfrm>
            <a:off x="6655095" y="5235389"/>
            <a:ext cx="5415516" cy="153303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90000"/>
              </a:lnSpc>
              <a:spcBef>
                <a:spcPts val="1000"/>
              </a:spcBef>
              <a:spcAft>
                <a:spcPts val="0"/>
              </a:spcAft>
              <a:buClr>
                <a:srgbClr val="000000"/>
              </a:buClr>
              <a:buSzPts val="3000"/>
              <a:buFontTx/>
              <a:buNone/>
              <a:tabLst/>
              <a:defRPr/>
            </a:pPr>
            <a:r>
              <a:rPr kumimoji="0" lang="en-GB" sz="2200" b="1" i="0" u="none" strike="noStrike" kern="1200" cap="none" spc="0" normalizeH="0" baseline="0" noProof="0" dirty="0">
                <a:ln>
                  <a:noFill/>
                </a:ln>
                <a:solidFill>
                  <a:srgbClr val="FFFFFF"/>
                </a:solidFill>
                <a:effectLst/>
                <a:uLnTx/>
                <a:uFillTx/>
                <a:latin typeface="Arial"/>
                <a:ea typeface="+mn-ea"/>
                <a:cs typeface="+mn-cs"/>
              </a:rPr>
              <a:t>Advanced (Level 3) Apprenticeship (worth 2 A Levels)</a:t>
            </a:r>
            <a:endParaRPr lang="en-GB" sz="2200" b="1" dirty="0">
              <a:solidFill>
                <a:srgbClr val="FFFFFF"/>
              </a:solidFill>
              <a:latin typeface="Arial"/>
            </a:endParaRPr>
          </a:p>
          <a:p>
            <a:pPr marL="0" marR="0" lvl="0" indent="0" algn="l" defTabSz="457200" rtl="0" eaLnBrk="1" fontAlgn="auto" latinLnBrk="0" hangingPunct="1">
              <a:lnSpc>
                <a:spcPct val="90000"/>
              </a:lnSpc>
              <a:spcBef>
                <a:spcPts val="1000"/>
              </a:spcBef>
              <a:spcAft>
                <a:spcPts val="0"/>
              </a:spcAft>
              <a:buClr>
                <a:srgbClr val="000000"/>
              </a:buClr>
              <a:buSzPts val="3000"/>
              <a:buFontTx/>
              <a:buNone/>
              <a:tabLst/>
              <a:defRPr/>
            </a:pPr>
            <a:r>
              <a:rPr kumimoji="0" lang="en-GB" sz="2200" b="1" i="0" u="none" strike="noStrike" kern="1200" cap="none" spc="0" normalizeH="0" baseline="0" noProof="0" dirty="0">
                <a:ln>
                  <a:noFill/>
                </a:ln>
                <a:solidFill>
                  <a:srgbClr val="FFFFFF"/>
                </a:solidFill>
                <a:effectLst/>
                <a:uLnTx/>
                <a:uFillTx/>
                <a:latin typeface="Arial"/>
                <a:ea typeface="+mn-ea"/>
                <a:cs typeface="+mn-cs"/>
              </a:rPr>
              <a:t>Earn while you Learn</a:t>
            </a:r>
          </a:p>
        </p:txBody>
      </p:sp>
      <p:sp>
        <p:nvSpPr>
          <p:cNvPr id="6" name="Rectangle: Rounded Corners 5">
            <a:extLst>
              <a:ext uri="{FF2B5EF4-FFF2-40B4-BE49-F238E27FC236}">
                <a16:creationId xmlns:a16="http://schemas.microsoft.com/office/drawing/2014/main" id="{7167D9E9-37DA-4A64-BDE8-5C1DF69DED47}"/>
              </a:ext>
            </a:extLst>
          </p:cNvPr>
          <p:cNvSpPr/>
          <p:nvPr/>
        </p:nvSpPr>
        <p:spPr>
          <a:xfrm>
            <a:off x="6655095" y="3700879"/>
            <a:ext cx="5374872" cy="1361666"/>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90000"/>
              </a:lnSpc>
              <a:spcBef>
                <a:spcPts val="1000"/>
              </a:spcBef>
              <a:spcAft>
                <a:spcPts val="0"/>
              </a:spcAft>
              <a:buClr>
                <a:srgbClr val="000000"/>
              </a:buClr>
              <a:buSzPts val="3000"/>
              <a:buFontTx/>
              <a:buNone/>
              <a:tabLst/>
              <a:defRPr/>
            </a:pPr>
            <a:r>
              <a:rPr kumimoji="0" lang="en-GB" sz="2200" b="1" i="0" u="none" strike="noStrike" kern="1200" cap="none" spc="0" normalizeH="0" baseline="0" noProof="0" dirty="0">
                <a:ln>
                  <a:noFill/>
                </a:ln>
                <a:solidFill>
                  <a:srgbClr val="FFFFFF"/>
                </a:solidFill>
                <a:effectLst/>
                <a:uLnTx/>
                <a:uFillTx/>
                <a:latin typeface="Arial"/>
                <a:ea typeface="+mn-ea"/>
                <a:cs typeface="+mn-cs"/>
              </a:rPr>
              <a:t>T Level (worth 3 A Levels)</a:t>
            </a:r>
          </a:p>
        </p:txBody>
      </p:sp>
      <p:sp>
        <p:nvSpPr>
          <p:cNvPr id="3" name="Rectangle: Rounded Corners 2">
            <a:extLst>
              <a:ext uri="{FF2B5EF4-FFF2-40B4-BE49-F238E27FC236}">
                <a16:creationId xmlns:a16="http://schemas.microsoft.com/office/drawing/2014/main" id="{25899BDD-2D63-441D-8170-216BEE50D17F}"/>
              </a:ext>
            </a:extLst>
          </p:cNvPr>
          <p:cNvSpPr/>
          <p:nvPr/>
        </p:nvSpPr>
        <p:spPr>
          <a:xfrm rot="10800000" flipV="1">
            <a:off x="6695738" y="1813319"/>
            <a:ext cx="5257801" cy="1489741"/>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rgbClr val="FFFFFF"/>
                </a:solidFill>
                <a:effectLst/>
                <a:uLnTx/>
                <a:uFillTx/>
                <a:latin typeface="Arial"/>
                <a:ea typeface="+mn-ea"/>
                <a:cs typeface="+mn-cs"/>
              </a:rPr>
              <a:t>IB</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rgbClr val="FFFFFF"/>
                </a:solidFill>
                <a:effectLst/>
                <a:uLnTx/>
                <a:uFillTx/>
                <a:latin typeface="Arial"/>
                <a:ea typeface="+mn-ea"/>
                <a:cs typeface="+mn-cs"/>
              </a:rPr>
              <a:t>6 SUBJECTS - Great for students achieving 7+ and do not want to choose between Humanities, Creatives and STEM subjects yet</a:t>
            </a:r>
          </a:p>
        </p:txBody>
      </p:sp>
      <p:pic>
        <p:nvPicPr>
          <p:cNvPr id="2" name="Picture 1">
            <a:extLst>
              <a:ext uri="{FF2B5EF4-FFF2-40B4-BE49-F238E27FC236}">
                <a16:creationId xmlns:a16="http://schemas.microsoft.com/office/drawing/2014/main" id="{0F9CA42A-67FA-4E64-AAD5-A5D6614A272D}"/>
              </a:ext>
            </a:extLst>
          </p:cNvPr>
          <p:cNvPicPr>
            <a:picLocks noChangeAspect="1"/>
          </p:cNvPicPr>
          <p:nvPr/>
        </p:nvPicPr>
        <p:blipFill>
          <a:blip r:embed="rId8"/>
          <a:stretch>
            <a:fillRect/>
          </a:stretch>
        </p:blipFill>
        <p:spPr>
          <a:xfrm>
            <a:off x="10984193" y="240039"/>
            <a:ext cx="969348" cy="118882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20"/>
          <p:cNvSpPr txBox="1">
            <a:spLocks noGrp="1"/>
          </p:cNvSpPr>
          <p:nvPr>
            <p:ph type="title"/>
          </p:nvPr>
        </p:nvSpPr>
        <p:spPr>
          <a:xfrm>
            <a:off x="309489" y="239151"/>
            <a:ext cx="11044311" cy="1451537"/>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sz="3600" dirty="0"/>
              <a:t>What can you do next after GCSEs, if you have not yet achieved 5 GCSEs including English and Maths?</a:t>
            </a:r>
            <a:br>
              <a:rPr lang="en-GB" sz="3600" dirty="0"/>
            </a:br>
            <a:r>
              <a:rPr lang="en-GB" sz="3600" dirty="0"/>
              <a:t>You could do: </a:t>
            </a:r>
            <a:endParaRPr sz="3600" dirty="0"/>
          </a:p>
        </p:txBody>
      </p:sp>
      <p:sp>
        <p:nvSpPr>
          <p:cNvPr id="139" name="Google Shape;139;p20"/>
          <p:cNvSpPr txBox="1">
            <a:spLocks noGrp="1"/>
          </p:cNvSpPr>
          <p:nvPr>
            <p:ph type="body" idx="1"/>
          </p:nvPr>
        </p:nvSpPr>
        <p:spPr>
          <a:xfrm>
            <a:off x="1853521" y="1819425"/>
            <a:ext cx="2652082" cy="3486086"/>
          </a:xfrm>
          <a:prstGeom prst="rect">
            <a:avLst/>
          </a:prstGeom>
          <a:noFill/>
          <a:ln w="38100">
            <a:solidFill>
              <a:srgbClr val="FF99FF"/>
            </a:solidFill>
          </a:ln>
        </p:spPr>
        <p:txBody>
          <a:bodyPr spcFirstLastPara="1" wrap="square" lIns="91425" tIns="45700" rIns="91425" bIns="45700" anchor="t" anchorCtr="0">
            <a:noAutofit/>
          </a:bodyPr>
          <a:lstStyle/>
          <a:p>
            <a:pPr marL="228600" lvl="0" indent="0" algn="ctr" rtl="0">
              <a:lnSpc>
                <a:spcPct val="80000"/>
              </a:lnSpc>
              <a:spcBef>
                <a:spcPts val="0"/>
              </a:spcBef>
              <a:spcAft>
                <a:spcPts val="0"/>
              </a:spcAft>
              <a:buSzPts val="1018"/>
              <a:buNone/>
            </a:pPr>
            <a:r>
              <a:rPr lang="en-GB" sz="2235" b="1" dirty="0"/>
              <a:t>Level 2 qualification </a:t>
            </a:r>
            <a:endParaRPr sz="2235" b="1" dirty="0"/>
          </a:p>
          <a:p>
            <a:pPr marL="228600" lvl="0" indent="0" algn="ctr" rtl="0">
              <a:lnSpc>
                <a:spcPct val="80000"/>
              </a:lnSpc>
              <a:spcBef>
                <a:spcPts val="0"/>
              </a:spcBef>
              <a:spcAft>
                <a:spcPts val="0"/>
              </a:spcAft>
              <a:buSzPts val="1018"/>
              <a:buNone/>
            </a:pPr>
            <a:r>
              <a:rPr lang="en-GB" sz="2235" b="1" dirty="0"/>
              <a:t>(1 year)</a:t>
            </a:r>
            <a:endParaRPr sz="2235" b="1" dirty="0"/>
          </a:p>
          <a:p>
            <a:pPr marL="228600" lvl="0" indent="0" algn="ctr" rtl="0">
              <a:lnSpc>
                <a:spcPct val="80000"/>
              </a:lnSpc>
              <a:spcBef>
                <a:spcPts val="0"/>
              </a:spcBef>
              <a:spcAft>
                <a:spcPts val="0"/>
              </a:spcAft>
              <a:buSzPts val="1018"/>
              <a:buNone/>
            </a:pPr>
            <a:r>
              <a:rPr lang="en-GB" sz="2235" b="1" i="1" dirty="0"/>
              <a:t>While retaking English and Maths if needed</a:t>
            </a:r>
            <a:endParaRPr sz="2235" b="1" i="1" dirty="0"/>
          </a:p>
          <a:p>
            <a:pPr marL="228600" lvl="0" indent="0" algn="ctr" rtl="0">
              <a:lnSpc>
                <a:spcPct val="80000"/>
              </a:lnSpc>
              <a:spcBef>
                <a:spcPts val="0"/>
              </a:spcBef>
              <a:spcAft>
                <a:spcPts val="0"/>
              </a:spcAft>
              <a:buSzPts val="1018"/>
              <a:buNone/>
            </a:pPr>
            <a:endParaRPr lang="en-GB" sz="2235" b="1" dirty="0"/>
          </a:p>
          <a:p>
            <a:pPr marL="228600" lvl="0" indent="0" algn="ctr" rtl="0">
              <a:lnSpc>
                <a:spcPct val="80000"/>
              </a:lnSpc>
              <a:spcBef>
                <a:spcPts val="0"/>
              </a:spcBef>
              <a:spcAft>
                <a:spcPts val="0"/>
              </a:spcAft>
              <a:buSzPts val="1018"/>
              <a:buNone/>
            </a:pPr>
            <a:r>
              <a:rPr lang="en-GB" sz="2235" b="1" dirty="0"/>
              <a:t>Followed by</a:t>
            </a:r>
            <a:endParaRPr sz="2235" b="1" dirty="0"/>
          </a:p>
          <a:p>
            <a:pPr marL="228600" lvl="0" indent="0" algn="ctr" rtl="0">
              <a:lnSpc>
                <a:spcPct val="80000"/>
              </a:lnSpc>
              <a:spcBef>
                <a:spcPts val="0"/>
              </a:spcBef>
              <a:spcAft>
                <a:spcPts val="0"/>
              </a:spcAft>
              <a:buSzPts val="1018"/>
              <a:buNone/>
            </a:pPr>
            <a:endParaRPr sz="2235" b="1" dirty="0"/>
          </a:p>
          <a:p>
            <a:pPr marL="228600" lvl="0" indent="0" algn="ctr" rtl="0">
              <a:lnSpc>
                <a:spcPct val="80000"/>
              </a:lnSpc>
              <a:spcBef>
                <a:spcPts val="0"/>
              </a:spcBef>
              <a:spcAft>
                <a:spcPts val="0"/>
              </a:spcAft>
              <a:buSzPts val="1018"/>
              <a:buNone/>
            </a:pPr>
            <a:r>
              <a:rPr lang="en-GB" sz="2235" b="1" dirty="0"/>
              <a:t>Level 3 qualification</a:t>
            </a:r>
            <a:endParaRPr sz="2235" b="1" dirty="0"/>
          </a:p>
          <a:p>
            <a:pPr marL="228600" lvl="0" indent="0" algn="ctr" rtl="0">
              <a:lnSpc>
                <a:spcPct val="80000"/>
              </a:lnSpc>
              <a:spcBef>
                <a:spcPts val="0"/>
              </a:spcBef>
              <a:spcAft>
                <a:spcPts val="0"/>
              </a:spcAft>
              <a:buSzPts val="1018"/>
              <a:buNone/>
            </a:pPr>
            <a:r>
              <a:rPr lang="en-GB" sz="2235" b="1" dirty="0"/>
              <a:t> (2 years)</a:t>
            </a:r>
            <a:endParaRPr sz="2235" b="1" dirty="0"/>
          </a:p>
          <a:p>
            <a:pPr marL="228600" lvl="0" indent="-50800" algn="ctr" rtl="0">
              <a:lnSpc>
                <a:spcPct val="80000"/>
              </a:lnSpc>
              <a:spcBef>
                <a:spcPts val="1000"/>
              </a:spcBef>
              <a:spcAft>
                <a:spcPts val="0"/>
              </a:spcAft>
              <a:buClr>
                <a:schemeClr val="dk1"/>
              </a:buClr>
              <a:buSzPts val="2590"/>
              <a:buNone/>
            </a:pPr>
            <a:endParaRPr sz="2235" b="1" dirty="0"/>
          </a:p>
          <a:p>
            <a:pPr marL="228600" lvl="0" indent="-50800" algn="ctr" rtl="0">
              <a:lnSpc>
                <a:spcPct val="80000"/>
              </a:lnSpc>
              <a:spcBef>
                <a:spcPts val="1000"/>
              </a:spcBef>
              <a:spcAft>
                <a:spcPts val="0"/>
              </a:spcAft>
              <a:buClr>
                <a:schemeClr val="dk1"/>
              </a:buClr>
              <a:buSzPts val="2590"/>
              <a:buNone/>
            </a:pPr>
            <a:endParaRPr sz="2235" b="1" dirty="0"/>
          </a:p>
        </p:txBody>
      </p:sp>
      <p:sp>
        <p:nvSpPr>
          <p:cNvPr id="140" name="Google Shape;140;p20"/>
          <p:cNvSpPr txBox="1">
            <a:spLocks noGrp="1"/>
          </p:cNvSpPr>
          <p:nvPr>
            <p:ph type="body" idx="2"/>
          </p:nvPr>
        </p:nvSpPr>
        <p:spPr>
          <a:xfrm>
            <a:off x="7319799" y="2053493"/>
            <a:ext cx="2137411" cy="2435411"/>
          </a:xfrm>
          <a:prstGeom prst="rect">
            <a:avLst/>
          </a:prstGeom>
          <a:noFill/>
          <a:ln w="38100">
            <a:solidFill>
              <a:srgbClr val="FF99FF"/>
            </a:solidFill>
          </a:ln>
        </p:spPr>
        <p:txBody>
          <a:bodyPr spcFirstLastPara="1" wrap="square" lIns="91425" tIns="45700" rIns="91425" bIns="45700" anchor="t" anchorCtr="0">
            <a:normAutofit fontScale="92500" lnSpcReduction="10000"/>
          </a:bodyPr>
          <a:lstStyle/>
          <a:p>
            <a:pPr marL="0" lvl="0" indent="0" algn="ctr" rtl="0">
              <a:lnSpc>
                <a:spcPct val="70000"/>
              </a:lnSpc>
              <a:spcBef>
                <a:spcPts val="0"/>
              </a:spcBef>
              <a:spcAft>
                <a:spcPts val="0"/>
              </a:spcAft>
              <a:buClr>
                <a:schemeClr val="dk1"/>
              </a:buClr>
              <a:buSzPts val="2800"/>
              <a:buNone/>
            </a:pPr>
            <a:endParaRPr lang="en-GB" sz="2200" b="1" dirty="0"/>
          </a:p>
          <a:p>
            <a:pPr marL="0" lvl="0" indent="0" algn="ctr" rtl="0">
              <a:lnSpc>
                <a:spcPct val="70000"/>
              </a:lnSpc>
              <a:spcBef>
                <a:spcPts val="0"/>
              </a:spcBef>
              <a:spcAft>
                <a:spcPts val="0"/>
              </a:spcAft>
              <a:buClr>
                <a:schemeClr val="dk1"/>
              </a:buClr>
              <a:buSzPts val="2800"/>
              <a:buNone/>
            </a:pPr>
            <a:endParaRPr lang="en-GB" sz="2200" b="1" dirty="0"/>
          </a:p>
          <a:p>
            <a:pPr marL="0" lvl="0" indent="0" algn="ctr" rtl="0">
              <a:lnSpc>
                <a:spcPct val="70000"/>
              </a:lnSpc>
              <a:spcBef>
                <a:spcPts val="0"/>
              </a:spcBef>
              <a:spcAft>
                <a:spcPts val="0"/>
              </a:spcAft>
              <a:buClr>
                <a:schemeClr val="dk1"/>
              </a:buClr>
              <a:buSzPts val="2800"/>
              <a:buNone/>
            </a:pPr>
            <a:r>
              <a:rPr lang="en-GB" sz="2200" b="1" dirty="0"/>
              <a:t>OR</a:t>
            </a:r>
          </a:p>
          <a:p>
            <a:pPr marL="0" lvl="0" indent="0" algn="ctr" rtl="0">
              <a:lnSpc>
                <a:spcPct val="70000"/>
              </a:lnSpc>
              <a:spcBef>
                <a:spcPts val="0"/>
              </a:spcBef>
              <a:spcAft>
                <a:spcPts val="0"/>
              </a:spcAft>
              <a:buClr>
                <a:schemeClr val="dk1"/>
              </a:buClr>
              <a:buSzPts val="2800"/>
              <a:buNone/>
            </a:pPr>
            <a:r>
              <a:rPr lang="en-GB" sz="2200" b="1" dirty="0"/>
              <a:t> </a:t>
            </a:r>
          </a:p>
          <a:p>
            <a:pPr marL="0" lvl="0" indent="0" algn="ctr" rtl="0">
              <a:lnSpc>
                <a:spcPct val="70000"/>
              </a:lnSpc>
              <a:spcBef>
                <a:spcPts val="0"/>
              </a:spcBef>
              <a:spcAft>
                <a:spcPts val="0"/>
              </a:spcAft>
              <a:buClr>
                <a:schemeClr val="dk1"/>
              </a:buClr>
              <a:buSzPts val="2800"/>
              <a:buNone/>
            </a:pPr>
            <a:r>
              <a:rPr lang="en-GB" sz="2200" b="1" dirty="0"/>
              <a:t>A qualification at:</a:t>
            </a:r>
          </a:p>
          <a:p>
            <a:pPr marL="0" lvl="0" indent="0" algn="ctr" rtl="0">
              <a:lnSpc>
                <a:spcPct val="70000"/>
              </a:lnSpc>
              <a:spcBef>
                <a:spcPts val="0"/>
              </a:spcBef>
              <a:spcAft>
                <a:spcPts val="0"/>
              </a:spcAft>
              <a:buClr>
                <a:schemeClr val="dk1"/>
              </a:buClr>
              <a:buSzPts val="2800"/>
              <a:buNone/>
            </a:pPr>
            <a:endParaRPr lang="en-GB" sz="2200" b="1" dirty="0"/>
          </a:p>
          <a:p>
            <a:pPr marL="0" lvl="0" indent="0" algn="ctr" rtl="0">
              <a:lnSpc>
                <a:spcPct val="70000"/>
              </a:lnSpc>
              <a:spcBef>
                <a:spcPts val="0"/>
              </a:spcBef>
              <a:spcAft>
                <a:spcPts val="0"/>
              </a:spcAft>
              <a:buClr>
                <a:schemeClr val="dk1"/>
              </a:buClr>
              <a:buSzPts val="2800"/>
              <a:buNone/>
            </a:pPr>
            <a:r>
              <a:rPr lang="en-GB" sz="2200" b="1" dirty="0"/>
              <a:t>Entry Level</a:t>
            </a:r>
            <a:endParaRPr sz="2200" b="1" dirty="0"/>
          </a:p>
          <a:p>
            <a:pPr marL="0" lvl="0" indent="0" algn="ctr" rtl="0">
              <a:lnSpc>
                <a:spcPct val="70000"/>
              </a:lnSpc>
              <a:spcBef>
                <a:spcPts val="0"/>
              </a:spcBef>
              <a:spcAft>
                <a:spcPts val="0"/>
              </a:spcAft>
              <a:buClr>
                <a:schemeClr val="dk1"/>
              </a:buClr>
              <a:buSzPts val="2800"/>
              <a:buNone/>
            </a:pPr>
            <a:endParaRPr sz="2200" b="1" dirty="0"/>
          </a:p>
          <a:p>
            <a:pPr marL="177800" lvl="0" indent="0" algn="ctr" rtl="0">
              <a:lnSpc>
                <a:spcPct val="70000"/>
              </a:lnSpc>
              <a:spcBef>
                <a:spcPts val="0"/>
              </a:spcBef>
              <a:spcAft>
                <a:spcPts val="0"/>
              </a:spcAft>
              <a:buClr>
                <a:schemeClr val="dk1"/>
              </a:buClr>
              <a:buSzPts val="2800"/>
              <a:buNone/>
            </a:pPr>
            <a:r>
              <a:rPr lang="en-GB" sz="2200" b="1" dirty="0"/>
              <a:t>Level 1</a:t>
            </a:r>
            <a:endParaRPr sz="2200" b="1" dirty="0"/>
          </a:p>
          <a:p>
            <a:pPr marL="177800" lvl="0" indent="0" algn="ctr" rtl="0">
              <a:lnSpc>
                <a:spcPct val="70000"/>
              </a:lnSpc>
              <a:spcBef>
                <a:spcPts val="0"/>
              </a:spcBef>
              <a:spcAft>
                <a:spcPts val="0"/>
              </a:spcAft>
              <a:buClr>
                <a:schemeClr val="dk1"/>
              </a:buClr>
              <a:buSzPts val="2800"/>
              <a:buNone/>
            </a:pPr>
            <a:endParaRPr sz="2200" b="1" dirty="0"/>
          </a:p>
          <a:p>
            <a:pPr marL="177800" lvl="0" indent="0" algn="ctr" rtl="0">
              <a:lnSpc>
                <a:spcPct val="70000"/>
              </a:lnSpc>
              <a:spcBef>
                <a:spcPts val="0"/>
              </a:spcBef>
              <a:spcAft>
                <a:spcPts val="0"/>
              </a:spcAft>
              <a:buClr>
                <a:schemeClr val="dk1"/>
              </a:buClr>
              <a:buSzPts val="2800"/>
              <a:buNone/>
            </a:pPr>
            <a:r>
              <a:rPr lang="en-GB" sz="2200" b="1" dirty="0"/>
              <a:t>Level 2</a:t>
            </a:r>
            <a:endParaRPr sz="2200" b="1" dirty="0"/>
          </a:p>
          <a:p>
            <a:pPr marL="177800" lvl="0" indent="0" algn="ctr" rtl="0">
              <a:lnSpc>
                <a:spcPct val="70000"/>
              </a:lnSpc>
              <a:spcBef>
                <a:spcPts val="0"/>
              </a:spcBef>
              <a:spcAft>
                <a:spcPts val="0"/>
              </a:spcAft>
              <a:buClr>
                <a:schemeClr val="dk1"/>
              </a:buClr>
              <a:buSzPts val="2800"/>
              <a:buNone/>
            </a:pPr>
            <a:endParaRPr sz="2200" b="1" dirty="0"/>
          </a:p>
          <a:p>
            <a:pPr marL="228600" lvl="0" indent="-50800" algn="ctr" rtl="0">
              <a:lnSpc>
                <a:spcPct val="70000"/>
              </a:lnSpc>
              <a:spcBef>
                <a:spcPts val="0"/>
              </a:spcBef>
              <a:spcAft>
                <a:spcPts val="0"/>
              </a:spcAft>
              <a:buClr>
                <a:schemeClr val="dk1"/>
              </a:buClr>
              <a:buSzPts val="2800"/>
              <a:buNone/>
            </a:pPr>
            <a:endParaRPr lang="en-GB" sz="2200" b="1" dirty="0"/>
          </a:p>
          <a:p>
            <a:pPr marL="228600" lvl="0" indent="-50800" algn="ctr" rtl="0">
              <a:lnSpc>
                <a:spcPct val="70000"/>
              </a:lnSpc>
              <a:spcBef>
                <a:spcPts val="0"/>
              </a:spcBef>
              <a:spcAft>
                <a:spcPts val="0"/>
              </a:spcAft>
              <a:buClr>
                <a:schemeClr val="dk1"/>
              </a:buClr>
              <a:buSzPts val="2800"/>
              <a:buNone/>
            </a:pPr>
            <a:endParaRPr lang="en-GB" sz="2200" b="1" dirty="0"/>
          </a:p>
          <a:p>
            <a:pPr marL="228600" lvl="0" indent="-50800" algn="ctr" rtl="0">
              <a:lnSpc>
                <a:spcPct val="70000"/>
              </a:lnSpc>
              <a:spcBef>
                <a:spcPts val="0"/>
              </a:spcBef>
              <a:spcAft>
                <a:spcPts val="0"/>
              </a:spcAft>
              <a:buClr>
                <a:schemeClr val="dk1"/>
              </a:buClr>
              <a:buSzPts val="2800"/>
              <a:buNone/>
            </a:pPr>
            <a:endParaRPr sz="2200" b="1" dirty="0"/>
          </a:p>
        </p:txBody>
      </p:sp>
      <p:pic>
        <p:nvPicPr>
          <p:cNvPr id="8" name="Picture 7">
            <a:extLst>
              <a:ext uri="{FF2B5EF4-FFF2-40B4-BE49-F238E27FC236}">
                <a16:creationId xmlns:a16="http://schemas.microsoft.com/office/drawing/2014/main" id="{7878EFA2-5C32-455C-9BE7-9E499C79A15B}"/>
              </a:ext>
            </a:extLst>
          </p:cNvPr>
          <p:cNvPicPr>
            <a:picLocks noChangeAspect="1"/>
          </p:cNvPicPr>
          <p:nvPr/>
        </p:nvPicPr>
        <p:blipFill>
          <a:blip r:embed="rId3"/>
          <a:stretch>
            <a:fillRect/>
          </a:stretch>
        </p:blipFill>
        <p:spPr>
          <a:xfrm>
            <a:off x="11139230" y="239151"/>
            <a:ext cx="969348" cy="1188823"/>
          </a:xfrm>
          <a:prstGeom prst="rect">
            <a:avLst/>
          </a:prstGeom>
        </p:spPr>
      </p:pic>
      <p:sp>
        <p:nvSpPr>
          <p:cNvPr id="3" name="TextBox 2">
            <a:extLst>
              <a:ext uri="{FF2B5EF4-FFF2-40B4-BE49-F238E27FC236}">
                <a16:creationId xmlns:a16="http://schemas.microsoft.com/office/drawing/2014/main" id="{91A15B4A-985E-4627-84E2-0B1059F2F264}"/>
              </a:ext>
            </a:extLst>
          </p:cNvPr>
          <p:cNvSpPr txBox="1"/>
          <p:nvPr/>
        </p:nvSpPr>
        <p:spPr>
          <a:xfrm>
            <a:off x="6900349" y="4683853"/>
            <a:ext cx="3221665" cy="1188823"/>
          </a:xfrm>
          <a:prstGeom prst="rect">
            <a:avLst/>
          </a:prstGeom>
          <a:solidFill>
            <a:srgbClr val="FF99FF"/>
          </a:solidFill>
        </p:spPr>
        <p:txBody>
          <a:bodyPr wrap="square" rtlCol="0">
            <a:spAutoFit/>
          </a:bodyPr>
          <a:lstStyle/>
          <a:p>
            <a:r>
              <a:rPr lang="en-GB" dirty="0"/>
              <a:t>Note: </a:t>
            </a:r>
          </a:p>
          <a:p>
            <a:r>
              <a:rPr lang="en-GB" dirty="0"/>
              <a:t>Most apprenticeships will require you to have a 4 in English and Maths</a:t>
            </a:r>
          </a:p>
        </p:txBody>
      </p:sp>
      <p:sp>
        <p:nvSpPr>
          <p:cNvPr id="11" name="Rectangle 10">
            <a:extLst>
              <a:ext uri="{FF2B5EF4-FFF2-40B4-BE49-F238E27FC236}">
                <a16:creationId xmlns:a16="http://schemas.microsoft.com/office/drawing/2014/main" id="{E3FE0B59-F95A-426B-A496-C3E864DBFA99}"/>
              </a:ext>
            </a:extLst>
          </p:cNvPr>
          <p:cNvSpPr/>
          <p:nvPr/>
        </p:nvSpPr>
        <p:spPr>
          <a:xfrm>
            <a:off x="0" y="6087087"/>
            <a:ext cx="12192000" cy="80124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D3931055-27B2-4AC5-8E58-5D902427E06A}"/>
              </a:ext>
            </a:extLst>
          </p:cNvPr>
          <p:cNvSpPr txBox="1"/>
          <p:nvPr/>
        </p:nvSpPr>
        <p:spPr>
          <a:xfrm>
            <a:off x="864536" y="5945218"/>
            <a:ext cx="10625958" cy="923330"/>
          </a:xfrm>
          <a:prstGeom prst="rect">
            <a:avLst/>
          </a:prstGeom>
          <a:noFill/>
          <a:ln>
            <a:noFill/>
          </a:ln>
        </p:spPr>
        <p:txBody>
          <a:bodyPr wrap="square" rtlCol="0">
            <a:spAutoFit/>
          </a:bodyPr>
          <a:lstStyle/>
          <a:p>
            <a:pPr algn="ctr"/>
            <a:r>
              <a:rPr lang="en-GB" sz="5400" dirty="0">
                <a:ln>
                  <a:solidFill>
                    <a:srgbClr val="00B050"/>
                  </a:solidFill>
                </a:ln>
                <a:solidFill>
                  <a:schemeClr val="bg1"/>
                </a:solidFill>
                <a:latin typeface="Bahnschrift" panose="020B0502040204020203" pitchFamily="34" charset="0"/>
              </a:rPr>
              <a:t> </a:t>
            </a:r>
            <a:r>
              <a:rPr lang="en-GB" sz="5400" dirty="0">
                <a:solidFill>
                  <a:srgbClr val="FFFF00"/>
                </a:solidFill>
                <a:latin typeface="Bahnschrift" panose="020B0502040204020203" pitchFamily="34" charset="0"/>
              </a:rPr>
              <a:t>Explore    Dream      Discover</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41975D-E087-448D-9B2B-B2B40EBD4C55}"/>
              </a:ext>
            </a:extLst>
          </p:cNvPr>
          <p:cNvSpPr/>
          <p:nvPr/>
        </p:nvSpPr>
        <p:spPr>
          <a:xfrm>
            <a:off x="0" y="6028777"/>
            <a:ext cx="12192000" cy="775564"/>
          </a:xfrm>
          <a:prstGeom prst="rect">
            <a:avLst/>
          </a:prstGeom>
          <a:solidFill>
            <a:srgbClr val="00B0F0"/>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srgbClr val="FFFF00"/>
                </a:solidFill>
                <a:effectLst/>
                <a:uLnTx/>
                <a:uFillTx/>
                <a:latin typeface="Mohr" panose="00000500000000000000" pitchFamily="50" charset="0"/>
                <a:ea typeface="+mn-ea"/>
                <a:cs typeface="+mn-cs"/>
              </a:rPr>
              <a:t>Explore    Dream      Discover</a:t>
            </a:r>
            <a:endParaRPr kumimoji="0" lang="en-GB" sz="1800" b="0" i="0" u="none" strike="noStrike" kern="0" cap="none" spc="0" normalizeH="0" baseline="0" noProof="0" dirty="0">
              <a:ln>
                <a:noFill/>
              </a:ln>
              <a:solidFill>
                <a:srgbClr val="FFFF00"/>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09C72414-E346-4A9A-85BC-8EAEDD5A2721}"/>
              </a:ext>
            </a:extLst>
          </p:cNvPr>
          <p:cNvPicPr>
            <a:picLocks noChangeAspect="1"/>
          </p:cNvPicPr>
          <p:nvPr/>
        </p:nvPicPr>
        <p:blipFill>
          <a:blip r:embed="rId2"/>
          <a:stretch>
            <a:fillRect/>
          </a:stretch>
        </p:blipFill>
        <p:spPr>
          <a:xfrm>
            <a:off x="11299533" y="0"/>
            <a:ext cx="774259" cy="908383"/>
          </a:xfrm>
          <a:prstGeom prst="rect">
            <a:avLst/>
          </a:prstGeom>
        </p:spPr>
      </p:pic>
      <p:sp>
        <p:nvSpPr>
          <p:cNvPr id="7" name="TextBox 6">
            <a:extLst>
              <a:ext uri="{FF2B5EF4-FFF2-40B4-BE49-F238E27FC236}">
                <a16:creationId xmlns:a16="http://schemas.microsoft.com/office/drawing/2014/main" id="{B85FBC63-DDE8-4EB7-A158-B92F768B24DD}"/>
              </a:ext>
            </a:extLst>
          </p:cNvPr>
          <p:cNvSpPr txBox="1"/>
          <p:nvPr/>
        </p:nvSpPr>
        <p:spPr>
          <a:xfrm>
            <a:off x="367018" y="908383"/>
            <a:ext cx="2678310" cy="4552015"/>
          </a:xfrm>
          <a:prstGeom prst="rect">
            <a:avLst/>
          </a:prstGeom>
          <a:solidFill>
            <a:srgbClr val="00B050"/>
          </a:solidFill>
        </p:spPr>
        <p:txBody>
          <a:bodyPr wrap="square">
            <a:spAutoFit/>
          </a:bodyPr>
          <a:lstStyle/>
          <a:p>
            <a:r>
              <a:rPr lang="en-GB" sz="1800" dirty="0"/>
              <a:t>PAUSE</a:t>
            </a:r>
          </a:p>
          <a:p>
            <a:r>
              <a:rPr lang="en-GB" sz="1800" dirty="0"/>
              <a:t>T Levels will/ might/ could  eventually become one of the main choice for students after GCSE alongside:</a:t>
            </a:r>
          </a:p>
          <a:p>
            <a:endParaRPr lang="en-GB" sz="1800" dirty="0"/>
          </a:p>
          <a:p>
            <a:pPr marL="457200" marR="0" lvl="0" indent="-323850" algn="l" defTabSz="914400" rtl="0" eaLnBrk="1" fontAlgn="auto" latinLnBrk="0" hangingPunct="1">
              <a:lnSpc>
                <a:spcPct val="90000"/>
              </a:lnSpc>
              <a:spcBef>
                <a:spcPts val="0"/>
              </a:spcBef>
              <a:spcAft>
                <a:spcPts val="0"/>
              </a:spcAft>
              <a:buClr>
                <a:srgbClr val="000000"/>
              </a:buClr>
              <a:buSzPts val="1500"/>
              <a:buFont typeface="Calibri"/>
              <a:buChar char="●"/>
              <a:tabLst/>
              <a:defRPr/>
            </a:pPr>
            <a:r>
              <a:rPr kumimoji="0" lang="en-GB" sz="1800" b="0" i="0" u="none" strike="noStrike" kern="0" cap="none" spc="0" normalizeH="0" baseline="0" noProof="0" dirty="0">
                <a:ln>
                  <a:noFill/>
                </a:ln>
                <a:solidFill>
                  <a:srgbClr val="000000"/>
                </a:solidFill>
                <a:effectLst/>
                <a:uLnTx/>
                <a:uFillTx/>
                <a:latin typeface="Calibri"/>
                <a:ea typeface="Calibri"/>
                <a:cs typeface="Calibri"/>
                <a:sym typeface="Calibri"/>
              </a:rPr>
              <a:t>Apprenticeships for students who wish to learn a specific occupation ‘on the job’</a:t>
            </a:r>
          </a:p>
          <a:p>
            <a:pPr marL="0" marR="0" lvl="0" indent="0" algn="l" defTabSz="914400" rtl="0" eaLnBrk="1" fontAlgn="auto" latinLnBrk="0" hangingPunct="1">
              <a:lnSpc>
                <a:spcPct val="90000"/>
              </a:lnSpc>
              <a:spcBef>
                <a:spcPts val="0"/>
              </a:spcBef>
              <a:spcAft>
                <a:spcPts val="0"/>
              </a:spcAft>
              <a:buClr>
                <a:srgbClr val="000000"/>
              </a:buClr>
              <a:buSzPts val="1100"/>
              <a:buFont typeface="Arial"/>
              <a:buNone/>
              <a:tabLst/>
              <a:defRPr/>
            </a:pPr>
            <a:endParaRPr kumimoji="0" lang="en-GB" sz="1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457200" marR="0" lvl="0" indent="-323850" algn="l" defTabSz="914400" rtl="0" eaLnBrk="1" fontAlgn="auto" latinLnBrk="0" hangingPunct="1">
              <a:lnSpc>
                <a:spcPct val="90000"/>
              </a:lnSpc>
              <a:spcBef>
                <a:spcPts val="0"/>
              </a:spcBef>
              <a:spcAft>
                <a:spcPts val="0"/>
              </a:spcAft>
              <a:buClr>
                <a:srgbClr val="000000"/>
              </a:buClr>
              <a:buSzPts val="1500"/>
              <a:buFont typeface="Calibri"/>
              <a:buChar char="●"/>
              <a:tabLst/>
              <a:defRPr/>
            </a:pPr>
            <a:r>
              <a:rPr kumimoji="0" lang="en-GB" sz="1800" b="0" i="0" u="none" strike="noStrike" kern="0" cap="none" spc="0" normalizeH="0" baseline="0" noProof="0" dirty="0">
                <a:ln>
                  <a:noFill/>
                </a:ln>
                <a:solidFill>
                  <a:srgbClr val="000000"/>
                </a:solidFill>
                <a:effectLst/>
                <a:uLnTx/>
                <a:uFillTx/>
                <a:latin typeface="Calibri"/>
                <a:ea typeface="Calibri"/>
                <a:cs typeface="Calibri"/>
                <a:sym typeface="Calibri"/>
              </a:rPr>
              <a:t>A levels for students who wish to continue academic education</a:t>
            </a:r>
          </a:p>
          <a:p>
            <a:endParaRPr lang="en-GB" dirty="0"/>
          </a:p>
        </p:txBody>
      </p:sp>
      <p:sp>
        <p:nvSpPr>
          <p:cNvPr id="9" name="TextBox 8">
            <a:extLst>
              <a:ext uri="{FF2B5EF4-FFF2-40B4-BE49-F238E27FC236}">
                <a16:creationId xmlns:a16="http://schemas.microsoft.com/office/drawing/2014/main" id="{9E803AB3-1150-4A74-A380-7EEB045A5FE2}"/>
              </a:ext>
            </a:extLst>
          </p:cNvPr>
          <p:cNvSpPr txBox="1"/>
          <p:nvPr/>
        </p:nvSpPr>
        <p:spPr>
          <a:xfrm>
            <a:off x="4118994" y="1213081"/>
            <a:ext cx="3643495" cy="4247317"/>
          </a:xfrm>
          <a:prstGeom prst="rect">
            <a:avLst/>
          </a:prstGeom>
          <a:solidFill>
            <a:srgbClr val="FFFF00"/>
          </a:solidFill>
        </p:spPr>
        <p:txBody>
          <a:bodyPr wrap="square">
            <a:spAutoFit/>
          </a:bodyPr>
          <a:lstStyle/>
          <a:p>
            <a:pPr marL="0" lvl="0" indent="0" algn="ctr" rtl="0">
              <a:spcBef>
                <a:spcPts val="0"/>
              </a:spcBef>
              <a:spcAft>
                <a:spcPts val="0"/>
              </a:spcAft>
              <a:buNone/>
            </a:pPr>
            <a:r>
              <a:rPr lang="en-GB" sz="1800" dirty="0"/>
              <a:t>T Level courses are technical qualifications (equivalent to 3 A Levels) developed with employers to match industry skills demand and include:</a:t>
            </a:r>
          </a:p>
          <a:p>
            <a:pPr marL="457200" lvl="0" indent="-317500" algn="l" rtl="0">
              <a:spcBef>
                <a:spcPts val="0"/>
              </a:spcBef>
              <a:spcAft>
                <a:spcPts val="0"/>
              </a:spcAft>
              <a:buSzPts val="1400"/>
              <a:buChar char="●"/>
            </a:pPr>
            <a:r>
              <a:rPr lang="en-GB" sz="1800" dirty="0"/>
              <a:t>Core theory, concepts and skills for an industry area</a:t>
            </a:r>
          </a:p>
          <a:p>
            <a:pPr marL="457200" lvl="0" indent="-317500" algn="l" rtl="0">
              <a:spcBef>
                <a:spcPts val="0"/>
              </a:spcBef>
              <a:spcAft>
                <a:spcPts val="0"/>
              </a:spcAft>
              <a:buSzPts val="1400"/>
              <a:buChar char="●"/>
            </a:pPr>
            <a:r>
              <a:rPr lang="en-GB" sz="1800" dirty="0"/>
              <a:t>Specialist skills and knowledge for an occupation or career</a:t>
            </a:r>
          </a:p>
          <a:p>
            <a:pPr marL="457200" lvl="0" indent="-317500" algn="l" rtl="0">
              <a:spcBef>
                <a:spcPts val="0"/>
              </a:spcBef>
              <a:spcAft>
                <a:spcPts val="0"/>
              </a:spcAft>
              <a:buSzPts val="1400"/>
              <a:buChar char="●"/>
            </a:pPr>
            <a:r>
              <a:rPr lang="en-GB" sz="1800" dirty="0"/>
              <a:t>Industry placement with an employer</a:t>
            </a:r>
          </a:p>
          <a:p>
            <a:pPr marL="457200" lvl="0" indent="0" algn="l" rtl="0">
              <a:spcBef>
                <a:spcPts val="0"/>
              </a:spcBef>
              <a:spcAft>
                <a:spcPts val="0"/>
              </a:spcAft>
              <a:buNone/>
            </a:pPr>
            <a:r>
              <a:rPr lang="en-GB" sz="1800" dirty="0"/>
              <a:t>Minimum standard in Maths and English if students have not already achieved them</a:t>
            </a:r>
          </a:p>
        </p:txBody>
      </p:sp>
      <p:sp>
        <p:nvSpPr>
          <p:cNvPr id="13" name="TextBox 12">
            <a:extLst>
              <a:ext uri="{FF2B5EF4-FFF2-40B4-BE49-F238E27FC236}">
                <a16:creationId xmlns:a16="http://schemas.microsoft.com/office/drawing/2014/main" id="{07EBC761-35DC-4948-A955-35F3EF5B497C}"/>
              </a:ext>
            </a:extLst>
          </p:cNvPr>
          <p:cNvSpPr txBox="1"/>
          <p:nvPr/>
        </p:nvSpPr>
        <p:spPr>
          <a:xfrm>
            <a:off x="8447715" y="952861"/>
            <a:ext cx="2678310" cy="4524315"/>
          </a:xfrm>
          <a:prstGeom prst="rect">
            <a:avLst/>
          </a:prstGeom>
          <a:solidFill>
            <a:srgbClr val="00B0F0"/>
          </a:solidFill>
        </p:spPr>
        <p:txBody>
          <a:bodyPr wrap="square">
            <a:spAutoFit/>
          </a:bodyPr>
          <a:lstStyle/>
          <a:p>
            <a:r>
              <a:rPr lang="en-GB" dirty="0"/>
              <a:t>T Levels offer include:</a:t>
            </a:r>
          </a:p>
          <a:p>
            <a:endParaRPr lang="en-GB" dirty="0"/>
          </a:p>
          <a:p>
            <a:pPr marL="285750" indent="-285750">
              <a:buFont typeface="Arial" panose="020B0604020202020204" pitchFamily="34" charset="0"/>
              <a:buChar char="•"/>
            </a:pPr>
            <a:r>
              <a:rPr lang="en-GB" dirty="0"/>
              <a:t>Craft and design</a:t>
            </a:r>
          </a:p>
          <a:p>
            <a:pPr marL="285750" indent="-285750">
              <a:buFont typeface="Arial" panose="020B0604020202020204" pitchFamily="34" charset="0"/>
              <a:buChar char="•"/>
            </a:pPr>
            <a:r>
              <a:rPr lang="en-GB" dirty="0"/>
              <a:t>Design, surveying and planning for construction</a:t>
            </a:r>
          </a:p>
          <a:p>
            <a:pPr marL="285750" indent="-285750">
              <a:buFont typeface="Arial" panose="020B0604020202020204" pitchFamily="34" charset="0"/>
              <a:buChar char="•"/>
            </a:pPr>
            <a:r>
              <a:rPr lang="en-GB" dirty="0"/>
              <a:t>Digital production, design and development</a:t>
            </a:r>
          </a:p>
          <a:p>
            <a:pPr marL="285750" indent="-285750">
              <a:buFont typeface="Arial" panose="020B0604020202020204" pitchFamily="34" charset="0"/>
              <a:buChar char="•"/>
            </a:pPr>
            <a:r>
              <a:rPr lang="en-GB" dirty="0"/>
              <a:t>Education and childcare</a:t>
            </a:r>
          </a:p>
          <a:p>
            <a:pPr marL="285750" indent="-285750">
              <a:buFont typeface="Arial" panose="020B0604020202020204" pitchFamily="34" charset="0"/>
              <a:buChar char="•"/>
            </a:pPr>
            <a:r>
              <a:rPr lang="en-GB" dirty="0"/>
              <a:t>Digital business services</a:t>
            </a:r>
          </a:p>
          <a:p>
            <a:pPr marL="285750" indent="-285750">
              <a:buFont typeface="Arial" panose="020B0604020202020204" pitchFamily="34" charset="0"/>
              <a:buChar char="•"/>
            </a:pPr>
            <a:r>
              <a:rPr lang="en-GB" dirty="0"/>
              <a:t>Health</a:t>
            </a:r>
          </a:p>
          <a:p>
            <a:pPr marL="285750" indent="-285750">
              <a:buFont typeface="Arial" panose="020B0604020202020204" pitchFamily="34" charset="0"/>
              <a:buChar char="•"/>
            </a:pPr>
            <a:r>
              <a:rPr lang="en-GB" dirty="0"/>
              <a:t>Healthcare science</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3088358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E8E8FD2-25AB-4DBD-BC9D-CE76193AA498}"/>
              </a:ext>
            </a:extLst>
          </p:cNvPr>
          <p:cNvSpPr/>
          <p:nvPr/>
        </p:nvSpPr>
        <p:spPr>
          <a:xfrm>
            <a:off x="0" y="6056754"/>
            <a:ext cx="12192000" cy="80124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C53F3E80-18EE-4F92-BFF2-EDEE47C21220}"/>
              </a:ext>
            </a:extLst>
          </p:cNvPr>
          <p:cNvSpPr txBox="1"/>
          <p:nvPr/>
        </p:nvSpPr>
        <p:spPr>
          <a:xfrm>
            <a:off x="857449" y="5936373"/>
            <a:ext cx="10625958" cy="923330"/>
          </a:xfrm>
          <a:prstGeom prst="rect">
            <a:avLst/>
          </a:prstGeom>
          <a:noFill/>
          <a:ln>
            <a:noFill/>
          </a:ln>
        </p:spPr>
        <p:txBody>
          <a:bodyPr wrap="square" rtlCol="0">
            <a:spAutoFit/>
          </a:bodyPr>
          <a:lstStyle/>
          <a:p>
            <a:pPr algn="ctr"/>
            <a:r>
              <a:rPr lang="en-GB" sz="5400" dirty="0">
                <a:ln>
                  <a:solidFill>
                    <a:srgbClr val="00B050"/>
                  </a:solidFill>
                </a:ln>
                <a:solidFill>
                  <a:schemeClr val="bg1"/>
                </a:solidFill>
                <a:latin typeface="Bahnschrift" panose="020B0502040204020203" pitchFamily="34" charset="0"/>
              </a:rPr>
              <a:t> </a:t>
            </a:r>
            <a:r>
              <a:rPr lang="en-GB" sz="5400" dirty="0">
                <a:solidFill>
                  <a:srgbClr val="FFFF00"/>
                </a:solidFill>
                <a:latin typeface="Bahnschrift" panose="020B0502040204020203" pitchFamily="34" charset="0"/>
              </a:rPr>
              <a:t>Explore    Dream      Discover</a:t>
            </a:r>
          </a:p>
        </p:txBody>
      </p:sp>
      <p:pic>
        <p:nvPicPr>
          <p:cNvPr id="7" name="Picture 4" descr="Logo, company name&#10;&#10;Description automatically generated">
            <a:extLst>
              <a:ext uri="{FF2B5EF4-FFF2-40B4-BE49-F238E27FC236}">
                <a16:creationId xmlns:a16="http://schemas.microsoft.com/office/drawing/2014/main" id="{8F109385-9F5B-4096-B44A-8D1420CFA3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7" b="1"/>
          <a:stretch/>
        </p:blipFill>
        <p:spPr bwMode="auto">
          <a:xfrm>
            <a:off x="373522" y="396982"/>
            <a:ext cx="967854" cy="1185792"/>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9">
            <a:extLst>
              <a:ext uri="{FF2B5EF4-FFF2-40B4-BE49-F238E27FC236}">
                <a16:creationId xmlns:a16="http://schemas.microsoft.com/office/drawing/2014/main" id="{FC883E2A-2274-4AC6-97AC-9C2815EC5486}"/>
              </a:ext>
            </a:extLst>
          </p:cNvPr>
          <p:cNvSpPr>
            <a:spLocks noGrp="1"/>
          </p:cNvSpPr>
          <p:nvPr>
            <p:ph sz="half" idx="2"/>
          </p:nvPr>
        </p:nvSpPr>
        <p:spPr>
          <a:xfrm>
            <a:off x="1537407" y="198773"/>
            <a:ext cx="3481161" cy="5735897"/>
          </a:xfrm>
          <a:ln w="38100">
            <a:solidFill>
              <a:srgbClr val="FF99FF"/>
            </a:solidFill>
          </a:ln>
        </p:spPr>
        <p:txBody>
          <a:bodyPr>
            <a:normAutofit fontScale="25000" lnSpcReduction="20000"/>
          </a:bodyPr>
          <a:lstStyle/>
          <a:p>
            <a:pPr marL="0" indent="0">
              <a:buNone/>
            </a:pPr>
            <a:endParaRPr lang="en-GB" sz="4800" dirty="0">
              <a:solidFill>
                <a:srgbClr val="0070C0"/>
              </a:solidFill>
            </a:endParaRPr>
          </a:p>
          <a:p>
            <a:pPr marL="0" indent="0">
              <a:buNone/>
            </a:pPr>
            <a:r>
              <a:rPr lang="en-GB" sz="4800" dirty="0">
                <a:solidFill>
                  <a:srgbClr val="0070C0"/>
                </a:solidFill>
                <a:latin typeface="Abadi" panose="020B0604020104020204" pitchFamily="34" charset="0"/>
              </a:rPr>
              <a:t>M is predicted and then achieved the grades below. </a:t>
            </a:r>
          </a:p>
          <a:p>
            <a:pPr marL="0" indent="0">
              <a:buNone/>
            </a:pPr>
            <a:r>
              <a:rPr lang="en-GB" sz="4800" dirty="0">
                <a:solidFill>
                  <a:srgbClr val="0070C0"/>
                </a:solidFill>
                <a:latin typeface="Abadi" panose="020B0604020104020204" pitchFamily="34" charset="0"/>
              </a:rPr>
              <a:t>They wants to study A Levels Biology, Chemistry and Maths to do Medicine at University.</a:t>
            </a:r>
          </a:p>
          <a:p>
            <a:endParaRPr lang="en-GB" sz="4800" dirty="0">
              <a:solidFill>
                <a:srgbClr val="0070C0"/>
              </a:solidFill>
              <a:latin typeface="Abadi" panose="020B0604020104020204" pitchFamily="34" charset="0"/>
            </a:endParaRPr>
          </a:p>
          <a:p>
            <a:r>
              <a:rPr lang="en-GB" sz="4800" dirty="0">
                <a:solidFill>
                  <a:srgbClr val="0070C0"/>
                </a:solidFill>
                <a:latin typeface="Abadi" panose="020B0604020104020204" pitchFamily="34" charset="0"/>
              </a:rPr>
              <a:t>5-4 in combined science</a:t>
            </a:r>
          </a:p>
          <a:p>
            <a:r>
              <a:rPr lang="en-GB" sz="4800" dirty="0">
                <a:solidFill>
                  <a:srgbClr val="0070C0"/>
                </a:solidFill>
                <a:latin typeface="Abadi" panose="020B0604020104020204" pitchFamily="34" charset="0"/>
              </a:rPr>
              <a:t>5 in English Language</a:t>
            </a:r>
          </a:p>
          <a:p>
            <a:r>
              <a:rPr lang="en-GB" sz="4800" dirty="0">
                <a:solidFill>
                  <a:srgbClr val="0070C0"/>
                </a:solidFill>
                <a:latin typeface="Abadi" panose="020B0604020104020204" pitchFamily="34" charset="0"/>
              </a:rPr>
              <a:t>3 in Literature</a:t>
            </a:r>
          </a:p>
          <a:p>
            <a:r>
              <a:rPr lang="en-GB" sz="4800" dirty="0">
                <a:solidFill>
                  <a:srgbClr val="0070C0"/>
                </a:solidFill>
                <a:latin typeface="Abadi" panose="020B0604020104020204" pitchFamily="34" charset="0"/>
              </a:rPr>
              <a:t>5 in Maths</a:t>
            </a:r>
          </a:p>
          <a:p>
            <a:r>
              <a:rPr lang="en-GB" sz="4800" dirty="0">
                <a:solidFill>
                  <a:srgbClr val="0070C0"/>
                </a:solidFill>
                <a:latin typeface="Abadi" panose="020B0604020104020204" pitchFamily="34" charset="0"/>
              </a:rPr>
              <a:t>5 in Geography</a:t>
            </a:r>
          </a:p>
          <a:p>
            <a:r>
              <a:rPr lang="en-GB" sz="4800" dirty="0">
                <a:solidFill>
                  <a:srgbClr val="0070C0"/>
                </a:solidFill>
                <a:latin typeface="Abadi" panose="020B0604020104020204" pitchFamily="34" charset="0"/>
              </a:rPr>
              <a:t>4 in Spanish</a:t>
            </a:r>
          </a:p>
          <a:p>
            <a:r>
              <a:rPr lang="en-GB" sz="4800" dirty="0">
                <a:solidFill>
                  <a:srgbClr val="0070C0"/>
                </a:solidFill>
                <a:latin typeface="Abadi" panose="020B0604020104020204" pitchFamily="34" charset="0"/>
              </a:rPr>
              <a:t>5 in Photography </a:t>
            </a:r>
          </a:p>
          <a:p>
            <a:r>
              <a:rPr lang="en-GB" sz="4800" dirty="0">
                <a:solidFill>
                  <a:srgbClr val="0070C0"/>
                </a:solidFill>
                <a:latin typeface="Abadi" panose="020B0604020104020204" pitchFamily="34" charset="0"/>
              </a:rPr>
              <a:t>5 in Business</a:t>
            </a:r>
          </a:p>
          <a:p>
            <a:r>
              <a:rPr lang="en-GB" sz="4800" dirty="0">
                <a:solidFill>
                  <a:srgbClr val="0070C0"/>
                </a:solidFill>
                <a:latin typeface="Abadi" panose="020B0604020104020204" pitchFamily="34" charset="0"/>
              </a:rPr>
              <a:t>9 GCSE </a:t>
            </a:r>
          </a:p>
          <a:p>
            <a:r>
              <a:rPr lang="en-GB" sz="4800" dirty="0">
                <a:solidFill>
                  <a:srgbClr val="0070C0"/>
                </a:solidFill>
                <a:latin typeface="Abadi" panose="020B0604020104020204" pitchFamily="34" charset="0"/>
              </a:rPr>
              <a:t>6 GCSE 5+ </a:t>
            </a:r>
          </a:p>
          <a:p>
            <a:endParaRPr lang="en-GB" sz="4800" dirty="0">
              <a:solidFill>
                <a:srgbClr val="0070C0"/>
              </a:solidFill>
              <a:latin typeface="Abadi" panose="020B0604020104020204" pitchFamily="34" charset="0"/>
            </a:endParaRPr>
          </a:p>
          <a:p>
            <a:pPr marL="0" indent="0">
              <a:buNone/>
            </a:pPr>
            <a:r>
              <a:rPr lang="en-GB" sz="4800" dirty="0">
                <a:solidFill>
                  <a:srgbClr val="0070C0"/>
                </a:solidFill>
                <a:latin typeface="Abadi" panose="020B0604020104020204" pitchFamily="34" charset="0"/>
              </a:rPr>
              <a:t>It is highly unlikely that M will be offered a place in a sixth form to study A Levels Biology, Chemistry and Maths.</a:t>
            </a:r>
          </a:p>
          <a:p>
            <a:pPr marL="0" indent="0">
              <a:buNone/>
            </a:pPr>
            <a:r>
              <a:rPr lang="en-GB" sz="4800" dirty="0">
                <a:solidFill>
                  <a:srgbClr val="0070C0"/>
                </a:solidFill>
                <a:latin typeface="Abadi" panose="020B0604020104020204" pitchFamily="34" charset="0"/>
              </a:rPr>
              <a:t>However, if they are keen to pursue their interest in Sciences and Health Care, they  could do a BTEC L3 Science or a T Level Healthcare/ Nursing in a sixth form or sixth form college or college and then go to university or do a degree apprenticeship</a:t>
            </a:r>
            <a:r>
              <a:rPr lang="en-GB" sz="4800" dirty="0">
                <a:solidFill>
                  <a:srgbClr val="0070C0"/>
                </a:solidFill>
              </a:rPr>
              <a:t>.</a:t>
            </a:r>
          </a:p>
        </p:txBody>
      </p:sp>
      <p:sp>
        <p:nvSpPr>
          <p:cNvPr id="14" name="Content Placeholder 13">
            <a:extLst>
              <a:ext uri="{FF2B5EF4-FFF2-40B4-BE49-F238E27FC236}">
                <a16:creationId xmlns:a16="http://schemas.microsoft.com/office/drawing/2014/main" id="{BD6E5D45-ED6B-4B17-A9E8-3C50A525109C}"/>
              </a:ext>
            </a:extLst>
          </p:cNvPr>
          <p:cNvSpPr>
            <a:spLocks noGrp="1"/>
          </p:cNvSpPr>
          <p:nvPr>
            <p:ph sz="quarter" idx="4"/>
          </p:nvPr>
        </p:nvSpPr>
        <p:spPr>
          <a:xfrm>
            <a:off x="5244623" y="198773"/>
            <a:ext cx="3326668" cy="5749775"/>
          </a:xfrm>
          <a:ln w="38100">
            <a:solidFill>
              <a:srgbClr val="FF99FF"/>
            </a:solidFill>
          </a:ln>
        </p:spPr>
        <p:txBody>
          <a:bodyPr>
            <a:normAutofit fontScale="25000" lnSpcReduction="20000"/>
          </a:bodyPr>
          <a:lstStyle/>
          <a:p>
            <a:pPr marL="0" indent="0">
              <a:buNone/>
            </a:pPr>
            <a:endParaRPr lang="en-GB" sz="4800" dirty="0"/>
          </a:p>
          <a:p>
            <a:pPr marL="0" indent="0">
              <a:buNone/>
            </a:pPr>
            <a:r>
              <a:rPr lang="en-GB" sz="4800" dirty="0">
                <a:solidFill>
                  <a:srgbClr val="0070C0"/>
                </a:solidFill>
                <a:latin typeface="Abadi" panose="020B0604020104020204" pitchFamily="34" charset="0"/>
              </a:rPr>
              <a:t>K is predicted and achieved the grades below and wants to study A Levels Geography, Biology and Physics. </a:t>
            </a:r>
          </a:p>
          <a:p>
            <a:pPr marL="0" indent="0">
              <a:buNone/>
            </a:pPr>
            <a:r>
              <a:rPr lang="en-GB" sz="4800" dirty="0">
                <a:solidFill>
                  <a:srgbClr val="0070C0"/>
                </a:solidFill>
                <a:latin typeface="Abadi" panose="020B0604020104020204" pitchFamily="34" charset="0"/>
              </a:rPr>
              <a:t>After sixth form, they might want to do a Degree apprenticeship in Economics with the Civil Service .  </a:t>
            </a:r>
          </a:p>
          <a:p>
            <a:r>
              <a:rPr lang="en-GB" sz="4800" dirty="0">
                <a:solidFill>
                  <a:srgbClr val="0070C0"/>
                </a:solidFill>
                <a:latin typeface="Abadi" panose="020B0604020104020204" pitchFamily="34" charset="0"/>
              </a:rPr>
              <a:t>5 in Biology</a:t>
            </a:r>
          </a:p>
          <a:p>
            <a:r>
              <a:rPr lang="en-GB" sz="4800" dirty="0">
                <a:solidFill>
                  <a:srgbClr val="0070C0"/>
                </a:solidFill>
                <a:latin typeface="Abadi" panose="020B0604020104020204" pitchFamily="34" charset="0"/>
              </a:rPr>
              <a:t>5 in Physics</a:t>
            </a:r>
          </a:p>
          <a:p>
            <a:r>
              <a:rPr lang="en-GB" sz="4800" dirty="0">
                <a:solidFill>
                  <a:srgbClr val="0070C0"/>
                </a:solidFill>
                <a:latin typeface="Abadi" panose="020B0604020104020204" pitchFamily="34" charset="0"/>
              </a:rPr>
              <a:t>5 in Chemistry</a:t>
            </a:r>
          </a:p>
          <a:p>
            <a:r>
              <a:rPr lang="en-GB" sz="4800" dirty="0">
                <a:solidFill>
                  <a:srgbClr val="0070C0"/>
                </a:solidFill>
                <a:latin typeface="Abadi" panose="020B0604020104020204" pitchFamily="34" charset="0"/>
              </a:rPr>
              <a:t>6 in Maths</a:t>
            </a:r>
          </a:p>
          <a:p>
            <a:r>
              <a:rPr lang="en-GB" sz="4800" dirty="0">
                <a:solidFill>
                  <a:srgbClr val="0070C0"/>
                </a:solidFill>
                <a:latin typeface="Abadi" panose="020B0604020104020204" pitchFamily="34" charset="0"/>
              </a:rPr>
              <a:t>8 in English Language</a:t>
            </a:r>
          </a:p>
          <a:p>
            <a:r>
              <a:rPr lang="en-GB" sz="4800" dirty="0">
                <a:solidFill>
                  <a:srgbClr val="0070C0"/>
                </a:solidFill>
                <a:latin typeface="Abadi" panose="020B0604020104020204" pitchFamily="34" charset="0"/>
              </a:rPr>
              <a:t>8 in English Literature</a:t>
            </a:r>
          </a:p>
          <a:p>
            <a:r>
              <a:rPr lang="en-GB" sz="4800" dirty="0">
                <a:solidFill>
                  <a:srgbClr val="0070C0"/>
                </a:solidFill>
                <a:latin typeface="Abadi" panose="020B0604020104020204" pitchFamily="34" charset="0"/>
              </a:rPr>
              <a:t>7 in Geography</a:t>
            </a:r>
          </a:p>
          <a:p>
            <a:r>
              <a:rPr lang="en-GB" sz="4800" dirty="0">
                <a:solidFill>
                  <a:srgbClr val="0070C0"/>
                </a:solidFill>
                <a:latin typeface="Abadi" panose="020B0604020104020204" pitchFamily="34" charset="0"/>
              </a:rPr>
              <a:t>8 in French </a:t>
            </a:r>
          </a:p>
          <a:p>
            <a:r>
              <a:rPr lang="en-GB" sz="4800" dirty="0">
                <a:solidFill>
                  <a:srgbClr val="0070C0"/>
                </a:solidFill>
                <a:latin typeface="Abadi" panose="020B0604020104020204" pitchFamily="34" charset="0"/>
              </a:rPr>
              <a:t>8 in Art</a:t>
            </a:r>
          </a:p>
          <a:p>
            <a:r>
              <a:rPr lang="en-GB" sz="4800" dirty="0">
                <a:solidFill>
                  <a:srgbClr val="0070C0"/>
                </a:solidFill>
                <a:latin typeface="Abadi" panose="020B0604020104020204" pitchFamily="34" charset="0"/>
              </a:rPr>
              <a:t>9 GCSE</a:t>
            </a:r>
          </a:p>
          <a:p>
            <a:r>
              <a:rPr lang="en-GB" sz="4800" dirty="0">
                <a:solidFill>
                  <a:srgbClr val="0070C0"/>
                </a:solidFill>
                <a:latin typeface="Abadi" panose="020B0604020104020204" pitchFamily="34" charset="0"/>
              </a:rPr>
              <a:t>6 GCSE 6+ </a:t>
            </a:r>
          </a:p>
          <a:p>
            <a:pPr marL="0" indent="0">
              <a:buNone/>
            </a:pPr>
            <a:endParaRPr lang="en-GB" sz="4800" dirty="0">
              <a:solidFill>
                <a:srgbClr val="0070C0"/>
              </a:solidFill>
              <a:latin typeface="Abadi" panose="020B0604020104020204" pitchFamily="34" charset="0"/>
            </a:endParaRPr>
          </a:p>
          <a:p>
            <a:pPr marL="0" indent="0">
              <a:buNone/>
            </a:pPr>
            <a:r>
              <a:rPr lang="en-GB" sz="4800" dirty="0">
                <a:solidFill>
                  <a:srgbClr val="0070C0"/>
                </a:solidFill>
                <a:latin typeface="Abadi" panose="020B0604020104020204" pitchFamily="34" charset="0"/>
              </a:rPr>
              <a:t>K is unlikely  to be offered a place in a sixth form to do A Levels Biology and Physics.</a:t>
            </a:r>
          </a:p>
          <a:p>
            <a:pPr marL="0" indent="0">
              <a:buNone/>
            </a:pPr>
            <a:r>
              <a:rPr lang="en-GB" sz="4800" dirty="0">
                <a:solidFill>
                  <a:srgbClr val="0070C0"/>
                </a:solidFill>
                <a:latin typeface="Abadi" panose="020B0604020104020204" pitchFamily="34" charset="0"/>
              </a:rPr>
              <a:t>However, they could do A Levels English Literature, Geography and Economics and then apply for the degree apprenticeship or university. </a:t>
            </a:r>
          </a:p>
          <a:p>
            <a:pPr marL="0" indent="0">
              <a:buNone/>
            </a:pPr>
            <a:endParaRPr lang="en-GB" sz="4800" dirty="0"/>
          </a:p>
          <a:p>
            <a:endParaRPr lang="en-GB" dirty="0"/>
          </a:p>
        </p:txBody>
      </p:sp>
      <p:sp>
        <p:nvSpPr>
          <p:cNvPr id="16" name="Content Placeholder 13">
            <a:extLst>
              <a:ext uri="{FF2B5EF4-FFF2-40B4-BE49-F238E27FC236}">
                <a16:creationId xmlns:a16="http://schemas.microsoft.com/office/drawing/2014/main" id="{BE631869-C5EC-4823-A741-DA15D0F47322}"/>
              </a:ext>
            </a:extLst>
          </p:cNvPr>
          <p:cNvSpPr txBox="1">
            <a:spLocks/>
          </p:cNvSpPr>
          <p:nvPr/>
        </p:nvSpPr>
        <p:spPr>
          <a:xfrm>
            <a:off x="8767322" y="198773"/>
            <a:ext cx="3326668" cy="5763653"/>
          </a:xfrm>
          <a:prstGeom prst="rect">
            <a:avLst/>
          </a:prstGeom>
          <a:ln w="38100">
            <a:solidFill>
              <a:srgbClr val="FF99FF"/>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70C0"/>
                </a:solidFill>
                <a:effectLst/>
                <a:uLnTx/>
                <a:uFillTx/>
                <a:latin typeface="Abadi" panose="020B0604020104020204" pitchFamily="34" charset="0"/>
              </a:rPr>
              <a:t>A is predicted and achieved the grades listed below. They are not sure what they want to do but they think they should go to a sixth form and do A levels. They enjoy the process of designing and making in DT. </a:t>
            </a:r>
            <a:r>
              <a:rPr lang="en-GB" sz="1400" dirty="0">
                <a:solidFill>
                  <a:srgbClr val="0070C0"/>
                </a:solidFill>
                <a:latin typeface="Abadi" panose="020B0604020104020204" pitchFamily="34" charset="0"/>
              </a:rPr>
              <a:t>They enjoy photography and have built a great Art portfolio independently.</a:t>
            </a:r>
            <a:r>
              <a:rPr kumimoji="0" lang="en-GB" sz="1400" b="0" i="0" u="none" strike="noStrike" kern="1200" cap="none" spc="0" normalizeH="0" baseline="0" noProof="0" dirty="0">
                <a:ln>
                  <a:noFill/>
                </a:ln>
                <a:solidFill>
                  <a:srgbClr val="0070C0"/>
                </a:solidFill>
                <a:effectLst/>
                <a:uLnTx/>
                <a:uFillTx/>
                <a:latin typeface="Abadi" panose="020B0604020104020204" pitchFamily="34" charset="0"/>
              </a:rPr>
              <a:t> </a:t>
            </a:r>
            <a:endParaRPr lang="en-GB" sz="1400" dirty="0">
              <a:solidFill>
                <a:srgbClr val="0070C0"/>
              </a:solidFill>
              <a:latin typeface="Abadi" panose="020B0604020104020204" pitchFamily="34" charset="0"/>
            </a:endParaRPr>
          </a:p>
          <a:p>
            <a:r>
              <a:rPr lang="en-GB" sz="1400" dirty="0">
                <a:solidFill>
                  <a:srgbClr val="0070C0"/>
                </a:solidFill>
                <a:latin typeface="Abadi" panose="020B0604020104020204" pitchFamily="34" charset="0"/>
              </a:rPr>
              <a:t>3 in Maths</a:t>
            </a:r>
          </a:p>
          <a:p>
            <a:r>
              <a:rPr lang="en-GB" sz="1400" dirty="0">
                <a:solidFill>
                  <a:srgbClr val="0070C0"/>
                </a:solidFill>
                <a:latin typeface="Abadi" panose="020B0604020104020204" pitchFamily="34" charset="0"/>
              </a:rPr>
              <a:t>5 in English Language</a:t>
            </a:r>
          </a:p>
          <a:p>
            <a:r>
              <a:rPr lang="en-GB" sz="1400" dirty="0">
                <a:solidFill>
                  <a:srgbClr val="0070C0"/>
                </a:solidFill>
                <a:latin typeface="Abadi" panose="020B0604020104020204" pitchFamily="34" charset="0"/>
              </a:rPr>
              <a:t>4 in English Literature</a:t>
            </a:r>
          </a:p>
          <a:p>
            <a:r>
              <a:rPr lang="en-GB" sz="1400" dirty="0">
                <a:solidFill>
                  <a:srgbClr val="0070C0"/>
                </a:solidFill>
                <a:latin typeface="Abadi" panose="020B0604020104020204" pitchFamily="34" charset="0"/>
              </a:rPr>
              <a:t>4-4 in Combined Science</a:t>
            </a:r>
          </a:p>
          <a:p>
            <a:r>
              <a:rPr lang="en-GB" sz="1400" dirty="0">
                <a:solidFill>
                  <a:srgbClr val="0070C0"/>
                </a:solidFill>
                <a:latin typeface="Abadi" panose="020B0604020104020204" pitchFamily="34" charset="0"/>
              </a:rPr>
              <a:t>4 in Drama</a:t>
            </a:r>
          </a:p>
          <a:p>
            <a:r>
              <a:rPr lang="en-GB" sz="1400" dirty="0">
                <a:solidFill>
                  <a:srgbClr val="0070C0"/>
                </a:solidFill>
                <a:latin typeface="Abadi" panose="020B0604020104020204" pitchFamily="34" charset="0"/>
              </a:rPr>
              <a:t>6 in DT </a:t>
            </a:r>
          </a:p>
          <a:p>
            <a:r>
              <a:rPr lang="en-GB" sz="1400" dirty="0">
                <a:solidFill>
                  <a:srgbClr val="0070C0"/>
                </a:solidFill>
                <a:latin typeface="Abadi" panose="020B0604020104020204" pitchFamily="34" charset="0"/>
              </a:rPr>
              <a:t>5 in French</a:t>
            </a:r>
          </a:p>
          <a:p>
            <a:r>
              <a:rPr lang="en-GB" sz="1400" dirty="0">
                <a:solidFill>
                  <a:srgbClr val="0070C0"/>
                </a:solidFill>
                <a:latin typeface="Abadi" panose="020B0604020104020204" pitchFamily="34" charset="0"/>
              </a:rPr>
              <a:t>6 in Photography</a:t>
            </a:r>
          </a:p>
          <a:p>
            <a:r>
              <a:rPr lang="en-GB" sz="1400" dirty="0">
                <a:solidFill>
                  <a:srgbClr val="0070C0"/>
                </a:solidFill>
                <a:latin typeface="Abadi" panose="020B0604020104020204" pitchFamily="34" charset="0"/>
              </a:rPr>
              <a:t>9 GCSE</a:t>
            </a:r>
          </a:p>
          <a:p>
            <a:r>
              <a:rPr lang="en-GB" sz="1400" dirty="0">
                <a:solidFill>
                  <a:srgbClr val="0070C0"/>
                </a:solidFill>
                <a:latin typeface="Abadi" panose="020B0604020104020204" pitchFamily="34" charset="0"/>
              </a:rPr>
              <a:t>8 GCSE 4+  but 4 not yet achieved in Maths.</a:t>
            </a:r>
          </a:p>
          <a:p>
            <a:pPr marL="0" indent="0">
              <a:buNone/>
            </a:pPr>
            <a:endParaRPr lang="en-GB" sz="1400" dirty="0">
              <a:solidFill>
                <a:srgbClr val="0070C0"/>
              </a:solidFill>
              <a:latin typeface="Abadi" panose="020B0604020104020204" pitchFamily="34" charset="0"/>
            </a:endParaRPr>
          </a:p>
          <a:p>
            <a:pPr marL="0" indent="0">
              <a:buNone/>
            </a:pPr>
            <a:r>
              <a:rPr lang="en-GB" sz="1400" dirty="0">
                <a:solidFill>
                  <a:srgbClr val="0070C0"/>
                </a:solidFill>
                <a:latin typeface="Abadi" panose="020B0604020104020204" pitchFamily="34" charset="0"/>
              </a:rPr>
              <a:t>Many sixth forms will not offer a place due to the 3 in Maths.</a:t>
            </a:r>
          </a:p>
          <a:p>
            <a:pPr marL="0" indent="0">
              <a:buNone/>
            </a:pPr>
            <a:r>
              <a:rPr lang="en-GB" sz="1400" dirty="0">
                <a:solidFill>
                  <a:srgbClr val="0070C0"/>
                </a:solidFill>
                <a:latin typeface="Abadi" panose="020B0604020104020204" pitchFamily="34" charset="0"/>
              </a:rPr>
              <a:t>However, many sixth form colleges would offer a L3 Extended Diploma in Art and Design and Maths retake.</a:t>
            </a:r>
          </a:p>
          <a:p>
            <a:pPr marL="0" indent="0">
              <a:buNone/>
            </a:pPr>
            <a:r>
              <a:rPr lang="en-GB" sz="1400" dirty="0">
                <a:solidFill>
                  <a:srgbClr val="0070C0"/>
                </a:solidFill>
                <a:latin typeface="Abadi" panose="020B0604020104020204" pitchFamily="34" charset="0"/>
              </a:rPr>
              <a:t>What other courses do you think A. would enjoy and be successful in and for which they would meet the entry requirements?</a:t>
            </a:r>
          </a:p>
          <a:p>
            <a:pPr marL="0" indent="0">
              <a:buNone/>
            </a:pPr>
            <a:endParaRPr lang="en-GB" sz="1500" dirty="0"/>
          </a:p>
          <a:p>
            <a:endParaRPr lang="en-GB" dirty="0"/>
          </a:p>
        </p:txBody>
      </p:sp>
      <p:sp>
        <p:nvSpPr>
          <p:cNvPr id="9" name="TextBox 8">
            <a:extLst>
              <a:ext uri="{FF2B5EF4-FFF2-40B4-BE49-F238E27FC236}">
                <a16:creationId xmlns:a16="http://schemas.microsoft.com/office/drawing/2014/main" id="{9413F69A-E12A-46A5-A995-92E33DFBBC38}"/>
              </a:ext>
            </a:extLst>
          </p:cNvPr>
          <p:cNvSpPr txBox="1"/>
          <p:nvPr/>
        </p:nvSpPr>
        <p:spPr>
          <a:xfrm>
            <a:off x="98010" y="2229636"/>
            <a:ext cx="967854" cy="1200329"/>
          </a:xfrm>
          <a:prstGeom prst="rect">
            <a:avLst/>
          </a:prstGeom>
          <a:noFill/>
          <a:ln w="38100">
            <a:solidFill>
              <a:srgbClr val="FF99FF"/>
            </a:solidFill>
          </a:ln>
        </p:spPr>
        <p:txBody>
          <a:bodyPr wrap="square" rtlCol="0">
            <a:spAutoFit/>
          </a:bodyPr>
          <a:lstStyle/>
          <a:p>
            <a:r>
              <a:rPr lang="en-GB" sz="1200" dirty="0">
                <a:solidFill>
                  <a:srgbClr val="0070C0"/>
                </a:solidFill>
                <a:latin typeface="Abadi" panose="020B0604020104020204" pitchFamily="34" charset="0"/>
              </a:rPr>
              <a:t>Let’s think about some common misconceptions and dilemmas </a:t>
            </a:r>
          </a:p>
        </p:txBody>
      </p:sp>
    </p:spTree>
    <p:extLst>
      <p:ext uri="{BB962C8B-B14F-4D97-AF65-F5344CB8AC3E}">
        <p14:creationId xmlns:p14="http://schemas.microsoft.com/office/powerpoint/2010/main" val="24382721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6F4CF-18EA-4CD7-B50A-F603FBE1B79F}"/>
              </a:ext>
            </a:extLst>
          </p:cNvPr>
          <p:cNvSpPr>
            <a:spLocks noGrp="1"/>
          </p:cNvSpPr>
          <p:nvPr>
            <p:ph type="title" idx="4294967295"/>
          </p:nvPr>
        </p:nvSpPr>
        <p:spPr>
          <a:xfrm>
            <a:off x="310515" y="0"/>
            <a:ext cx="11570970" cy="1637414"/>
          </a:xfrm>
        </p:spPr>
        <p:txBody>
          <a:bodyPr>
            <a:normAutofit/>
          </a:bodyPr>
          <a:lstStyle/>
          <a:p>
            <a:r>
              <a:rPr lang="en-GB" dirty="0"/>
              <a:t>APPLICATION PROCESS</a:t>
            </a:r>
            <a:br>
              <a:rPr lang="en-GB" dirty="0"/>
            </a:br>
            <a:r>
              <a:rPr lang="en-GB" dirty="0"/>
              <a:t>Like primary, secondary school and university? </a:t>
            </a:r>
          </a:p>
        </p:txBody>
      </p:sp>
      <p:graphicFrame>
        <p:nvGraphicFramePr>
          <p:cNvPr id="5" name="Content Placeholder 4">
            <a:extLst>
              <a:ext uri="{FF2B5EF4-FFF2-40B4-BE49-F238E27FC236}">
                <a16:creationId xmlns:a16="http://schemas.microsoft.com/office/drawing/2014/main" id="{8EEFE9BA-F459-46CE-86A2-DD9F42009C02}"/>
              </a:ext>
            </a:extLst>
          </p:cNvPr>
          <p:cNvGraphicFramePr>
            <a:graphicFrameLocks noGrp="1"/>
          </p:cNvGraphicFramePr>
          <p:nvPr>
            <p:ph sz="half" idx="4294967295"/>
          </p:nvPr>
        </p:nvGraphicFramePr>
        <p:xfrm>
          <a:off x="249555" y="1957212"/>
          <a:ext cx="5474970" cy="4900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Content Placeholder 5">
            <a:extLst>
              <a:ext uri="{FF2B5EF4-FFF2-40B4-BE49-F238E27FC236}">
                <a16:creationId xmlns:a16="http://schemas.microsoft.com/office/drawing/2014/main" id="{D15A17C3-AB13-4779-8295-C13C837F2E20}"/>
              </a:ext>
            </a:extLst>
          </p:cNvPr>
          <p:cNvGraphicFramePr>
            <a:graphicFrameLocks noGrp="1"/>
          </p:cNvGraphicFramePr>
          <p:nvPr>
            <p:ph sz="half" idx="4294967295"/>
          </p:nvPr>
        </p:nvGraphicFramePr>
        <p:xfrm>
          <a:off x="6096000" y="1402907"/>
          <a:ext cx="5724525" cy="52482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7" name="Picture 6">
            <a:extLst>
              <a:ext uri="{FF2B5EF4-FFF2-40B4-BE49-F238E27FC236}">
                <a16:creationId xmlns:a16="http://schemas.microsoft.com/office/drawing/2014/main" id="{938F4557-95A1-408E-8DC9-7A0575CBED3E}"/>
              </a:ext>
            </a:extLst>
          </p:cNvPr>
          <p:cNvPicPr>
            <a:picLocks noChangeAspect="1"/>
          </p:cNvPicPr>
          <p:nvPr/>
        </p:nvPicPr>
        <p:blipFill>
          <a:blip r:embed="rId12"/>
          <a:stretch>
            <a:fillRect/>
          </a:stretch>
        </p:blipFill>
        <p:spPr>
          <a:xfrm>
            <a:off x="11299533" y="174726"/>
            <a:ext cx="774259" cy="908383"/>
          </a:xfrm>
          <a:prstGeom prst="rect">
            <a:avLst/>
          </a:prstGeom>
        </p:spPr>
      </p:pic>
    </p:spTree>
    <p:extLst>
      <p:ext uri="{BB962C8B-B14F-4D97-AF65-F5344CB8AC3E}">
        <p14:creationId xmlns:p14="http://schemas.microsoft.com/office/powerpoint/2010/main" val="40945354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E8E8FD2-25AB-4DBD-BC9D-CE76193AA498}"/>
              </a:ext>
            </a:extLst>
          </p:cNvPr>
          <p:cNvSpPr/>
          <p:nvPr/>
        </p:nvSpPr>
        <p:spPr>
          <a:xfrm>
            <a:off x="0" y="6056754"/>
            <a:ext cx="12192000" cy="80124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C53F3E80-18EE-4F92-BFF2-EDEE47C21220}"/>
              </a:ext>
            </a:extLst>
          </p:cNvPr>
          <p:cNvSpPr txBox="1"/>
          <p:nvPr/>
        </p:nvSpPr>
        <p:spPr>
          <a:xfrm>
            <a:off x="859221" y="5995712"/>
            <a:ext cx="10625958" cy="923330"/>
          </a:xfrm>
          <a:prstGeom prst="rect">
            <a:avLst/>
          </a:prstGeom>
          <a:noFill/>
          <a:ln>
            <a:noFill/>
          </a:ln>
        </p:spPr>
        <p:txBody>
          <a:bodyPr wrap="square" rtlCol="0">
            <a:spAutoFit/>
          </a:bodyPr>
          <a:lstStyle/>
          <a:p>
            <a:pPr algn="ctr"/>
            <a:r>
              <a:rPr lang="en-GB" sz="5400" dirty="0">
                <a:ln>
                  <a:solidFill>
                    <a:srgbClr val="00B050"/>
                  </a:solidFill>
                </a:ln>
                <a:solidFill>
                  <a:schemeClr val="bg1"/>
                </a:solidFill>
                <a:latin typeface="Bahnschrift" panose="020B0502040204020203" pitchFamily="34" charset="0"/>
              </a:rPr>
              <a:t> </a:t>
            </a:r>
            <a:r>
              <a:rPr lang="en-GB" sz="5400" dirty="0">
                <a:solidFill>
                  <a:srgbClr val="FFFF00"/>
                </a:solidFill>
                <a:latin typeface="Bahnschrift" panose="020B0502040204020203" pitchFamily="34" charset="0"/>
              </a:rPr>
              <a:t>Explore    Dream      Discover</a:t>
            </a:r>
          </a:p>
        </p:txBody>
      </p:sp>
      <p:pic>
        <p:nvPicPr>
          <p:cNvPr id="7" name="Picture 4" descr="Logo, company name&#10;&#10;Description automatically generated">
            <a:extLst>
              <a:ext uri="{FF2B5EF4-FFF2-40B4-BE49-F238E27FC236}">
                <a16:creationId xmlns:a16="http://schemas.microsoft.com/office/drawing/2014/main" id="{8F109385-9F5B-4096-B44A-8D1420CFA3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7" b="1"/>
          <a:stretch/>
        </p:blipFill>
        <p:spPr bwMode="auto">
          <a:xfrm>
            <a:off x="11101714" y="0"/>
            <a:ext cx="967854" cy="1185792"/>
          </a:xfrm>
          <a:prstGeom prst="rect">
            <a:avLst/>
          </a:prstGeom>
          <a:noFill/>
          <a:extLst>
            <a:ext uri="{909E8E84-426E-40DD-AFC4-6F175D3DCCD1}">
              <a14:hiddenFill xmlns:a14="http://schemas.microsoft.com/office/drawing/2010/main">
                <a:solidFill>
                  <a:srgbClr val="FFFFFF"/>
                </a:solidFill>
              </a14:hiddenFill>
            </a:ext>
          </a:extLst>
        </p:spPr>
      </p:pic>
      <p:sp>
        <p:nvSpPr>
          <p:cNvPr id="8" name="Title 7">
            <a:extLst>
              <a:ext uri="{FF2B5EF4-FFF2-40B4-BE49-F238E27FC236}">
                <a16:creationId xmlns:a16="http://schemas.microsoft.com/office/drawing/2014/main" id="{A1A33B2B-8EE5-4AFC-BE0A-2D1FAF678257}"/>
              </a:ext>
            </a:extLst>
          </p:cNvPr>
          <p:cNvSpPr>
            <a:spLocks noGrp="1"/>
          </p:cNvSpPr>
          <p:nvPr>
            <p:ph type="title"/>
          </p:nvPr>
        </p:nvSpPr>
        <p:spPr/>
        <p:txBody>
          <a:bodyPr/>
          <a:lstStyle/>
          <a:p>
            <a:r>
              <a:rPr lang="en-GB" dirty="0"/>
              <a:t>Timeline</a:t>
            </a:r>
          </a:p>
        </p:txBody>
      </p:sp>
      <p:sp>
        <p:nvSpPr>
          <p:cNvPr id="10" name="Content Placeholder 9">
            <a:extLst>
              <a:ext uri="{FF2B5EF4-FFF2-40B4-BE49-F238E27FC236}">
                <a16:creationId xmlns:a16="http://schemas.microsoft.com/office/drawing/2014/main" id="{FC883E2A-2274-4AC6-97AC-9C2815EC5486}"/>
              </a:ext>
            </a:extLst>
          </p:cNvPr>
          <p:cNvSpPr>
            <a:spLocks noGrp="1"/>
          </p:cNvSpPr>
          <p:nvPr>
            <p:ph idx="1"/>
          </p:nvPr>
        </p:nvSpPr>
        <p:spPr>
          <a:xfrm>
            <a:off x="1242686" y="1516421"/>
            <a:ext cx="9601200" cy="3581400"/>
          </a:xfrm>
        </p:spPr>
        <p:txBody>
          <a:bodyPr>
            <a:normAutofit fontScale="92500" lnSpcReduction="10000"/>
          </a:bodyPr>
          <a:lstStyle/>
          <a:p>
            <a:r>
              <a:rPr lang="en-GB" dirty="0"/>
              <a:t>Apply to 3 places by Christmas</a:t>
            </a:r>
          </a:p>
          <a:p>
            <a:r>
              <a:rPr lang="en-GB" dirty="0"/>
              <a:t>If needed apply to 2 more after Christmas</a:t>
            </a:r>
          </a:p>
          <a:p>
            <a:r>
              <a:rPr lang="en-GB" dirty="0"/>
              <a:t>January- April: Check emails - Might be invited to Interview- Might be asked for additional information.</a:t>
            </a:r>
          </a:p>
          <a:p>
            <a:r>
              <a:rPr lang="en-GB" dirty="0"/>
              <a:t>Check emails for offer and conditions- Possibly taster day invitation- and enrolment information</a:t>
            </a:r>
          </a:p>
          <a:p>
            <a:r>
              <a:rPr lang="en-GB" dirty="0"/>
              <a:t>20</a:t>
            </a:r>
            <a:r>
              <a:rPr lang="en-GB" baseline="30000" dirty="0"/>
              <a:t>th</a:t>
            </a:r>
            <a:r>
              <a:rPr lang="en-GB" dirty="0"/>
              <a:t> August Results Day: Get your results AND ENROL.</a:t>
            </a:r>
          </a:p>
          <a:p>
            <a:r>
              <a:rPr lang="en-GB" dirty="0"/>
              <a:t>September 2026: Start your course, enjoy, tell us where you are. Get in touch asap if there are any issues.</a:t>
            </a:r>
          </a:p>
          <a:p>
            <a:endParaRPr lang="en-GB" dirty="0"/>
          </a:p>
          <a:p>
            <a:pPr marL="0" indent="0">
              <a:buNone/>
            </a:pPr>
            <a:endParaRPr lang="en-GB" dirty="0"/>
          </a:p>
        </p:txBody>
      </p:sp>
    </p:spTree>
    <p:extLst>
      <p:ext uri="{BB962C8B-B14F-4D97-AF65-F5344CB8AC3E}">
        <p14:creationId xmlns:p14="http://schemas.microsoft.com/office/powerpoint/2010/main" val="35617413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E8233-3F94-16AA-66A2-87119E7076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C1A7382-6949-BD86-20D5-E16D7DAFFA5C}"/>
              </a:ext>
            </a:extLst>
          </p:cNvPr>
          <p:cNvSpPr/>
          <p:nvPr/>
        </p:nvSpPr>
        <p:spPr>
          <a:xfrm>
            <a:off x="0" y="6292311"/>
            <a:ext cx="12192000" cy="565689"/>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B050"/>
              </a:solidFill>
              <a:effectLst/>
              <a:uLnTx/>
              <a:uFillTx/>
              <a:latin typeface="Aptos" panose="02110004020202020204"/>
              <a:ea typeface="+mn-ea"/>
              <a:cs typeface="+mn-cs"/>
            </a:endParaRPr>
          </a:p>
        </p:txBody>
      </p:sp>
      <p:sp>
        <p:nvSpPr>
          <p:cNvPr id="7" name="TextBox 6">
            <a:extLst>
              <a:ext uri="{FF2B5EF4-FFF2-40B4-BE49-F238E27FC236}">
                <a16:creationId xmlns:a16="http://schemas.microsoft.com/office/drawing/2014/main" id="{31762DA1-FFDB-3E0B-BD6A-DD1FCD18D47B}"/>
              </a:ext>
            </a:extLst>
          </p:cNvPr>
          <p:cNvSpPr txBox="1"/>
          <p:nvPr/>
        </p:nvSpPr>
        <p:spPr>
          <a:xfrm>
            <a:off x="783021" y="6159438"/>
            <a:ext cx="10625958" cy="769441"/>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solidFill>
                    <a:srgbClr val="00B050"/>
                  </a:solidFill>
                </a:ln>
                <a:solidFill>
                  <a:prstClr val="black"/>
                </a:solidFill>
                <a:effectLst/>
                <a:uLnTx/>
                <a:uFillTx/>
                <a:latin typeface="Bahnschrift" panose="020B0502040204020203" pitchFamily="34" charset="0"/>
                <a:ea typeface="+mn-ea"/>
                <a:cs typeface="+mn-cs"/>
              </a:rPr>
              <a:t> </a:t>
            </a:r>
            <a:r>
              <a:rPr kumimoji="0" lang="en-GB" sz="4400" b="0" i="0" u="none" strike="noStrike" kern="1200" cap="none" spc="0" normalizeH="0" baseline="0" noProof="0" dirty="0">
                <a:ln>
                  <a:noFill/>
                </a:ln>
                <a:solidFill>
                  <a:prstClr val="black"/>
                </a:solidFill>
                <a:effectLst/>
                <a:uLnTx/>
                <a:uFillTx/>
                <a:latin typeface="Bahnschrift" panose="020B0502040204020203" pitchFamily="34" charset="0"/>
                <a:ea typeface="+mn-ea"/>
                <a:cs typeface="+mn-cs"/>
              </a:rPr>
              <a:t>Explore    Dream      Discover</a:t>
            </a:r>
          </a:p>
        </p:txBody>
      </p:sp>
      <p:cxnSp>
        <p:nvCxnSpPr>
          <p:cNvPr id="9" name="Straight Connector 8">
            <a:extLst>
              <a:ext uri="{FF2B5EF4-FFF2-40B4-BE49-F238E27FC236}">
                <a16:creationId xmlns:a16="http://schemas.microsoft.com/office/drawing/2014/main" id="{E115A742-7FDC-2C93-493E-39EF1FEB9BC2}"/>
              </a:ext>
            </a:extLst>
          </p:cNvPr>
          <p:cNvCxnSpPr/>
          <p:nvPr/>
        </p:nvCxnSpPr>
        <p:spPr>
          <a:xfrm>
            <a:off x="0" y="1108513"/>
            <a:ext cx="12192000" cy="0"/>
          </a:xfrm>
          <a:prstGeom prst="line">
            <a:avLst/>
          </a:prstGeom>
          <a:ln w="38100">
            <a:solidFill>
              <a:srgbClr val="00B050"/>
            </a:solidFill>
          </a:ln>
        </p:spPr>
        <p:style>
          <a:lnRef idx="2">
            <a:schemeClr val="accent1"/>
          </a:lnRef>
          <a:fillRef idx="0">
            <a:schemeClr val="accent1"/>
          </a:fillRef>
          <a:effectRef idx="1">
            <a:schemeClr val="accent1"/>
          </a:effectRef>
          <a:fontRef idx="minor">
            <a:schemeClr val="tx1"/>
          </a:fontRef>
        </p:style>
      </p:cxnSp>
      <p:pic>
        <p:nvPicPr>
          <p:cNvPr id="13" name="Picture 12" descr="A logo on a black background&#10;&#10;Description automatically generated">
            <a:extLst>
              <a:ext uri="{FF2B5EF4-FFF2-40B4-BE49-F238E27FC236}">
                <a16:creationId xmlns:a16="http://schemas.microsoft.com/office/drawing/2014/main" id="{0E9C8195-8009-7F2A-1E64-ECDD58A88230}"/>
              </a:ext>
            </a:extLst>
          </p:cNvPr>
          <p:cNvPicPr>
            <a:picLocks noChangeAspect="1"/>
          </p:cNvPicPr>
          <p:nvPr/>
        </p:nvPicPr>
        <p:blipFill>
          <a:blip r:embed="rId3"/>
          <a:srcRect l="31409" t="26762" r="31105" b="26305"/>
          <a:stretch/>
        </p:blipFill>
        <p:spPr>
          <a:xfrm>
            <a:off x="58058" y="0"/>
            <a:ext cx="885371" cy="1108513"/>
          </a:xfrm>
          <a:prstGeom prst="rect">
            <a:avLst/>
          </a:prstGeom>
        </p:spPr>
      </p:pic>
      <p:sp>
        <p:nvSpPr>
          <p:cNvPr id="10" name="Title 1">
            <a:extLst>
              <a:ext uri="{FF2B5EF4-FFF2-40B4-BE49-F238E27FC236}">
                <a16:creationId xmlns:a16="http://schemas.microsoft.com/office/drawing/2014/main" id="{717EDAD8-AE31-BEEC-86D5-910627954BEA}"/>
              </a:ext>
            </a:extLst>
          </p:cNvPr>
          <p:cNvSpPr txBox="1">
            <a:spLocks/>
          </p:cNvSpPr>
          <p:nvPr/>
        </p:nvSpPr>
        <p:spPr>
          <a:xfrm>
            <a:off x="3827575" y="-129973"/>
            <a:ext cx="6252815"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n-GB" sz="6000" b="0" i="0" u="none" strike="noStrike" kern="1200" cap="none" spc="0" normalizeH="0" baseline="0" noProof="0" dirty="0">
              <a:ln>
                <a:noFill/>
              </a:ln>
              <a:solidFill>
                <a:srgbClr val="C00000"/>
              </a:solidFill>
              <a:effectLst/>
              <a:uLnTx/>
              <a:uFillTx/>
              <a:latin typeface="Mohr" panose="00000500000000000000" pitchFamily="50" charset="0"/>
              <a:ea typeface="+mj-ea"/>
              <a:cs typeface="+mj-cs"/>
            </a:endParaRPr>
          </a:p>
        </p:txBody>
      </p:sp>
      <p:sp>
        <p:nvSpPr>
          <p:cNvPr id="5" name="TextBox 4">
            <a:extLst>
              <a:ext uri="{FF2B5EF4-FFF2-40B4-BE49-F238E27FC236}">
                <a16:creationId xmlns:a16="http://schemas.microsoft.com/office/drawing/2014/main" id="{89F04114-E85C-F7BE-BA3D-B1F128B8CF59}"/>
              </a:ext>
            </a:extLst>
          </p:cNvPr>
          <p:cNvSpPr txBox="1"/>
          <p:nvPr/>
        </p:nvSpPr>
        <p:spPr>
          <a:xfrm>
            <a:off x="1236726" y="325269"/>
            <a:ext cx="481660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dirty="0">
                <a:solidFill>
                  <a:srgbClr val="C00000"/>
                </a:solidFill>
                <a:latin typeface="Mohr" panose="00000500000000000000" pitchFamily="50" charset="0"/>
              </a:rPr>
              <a:t>Open Days</a:t>
            </a:r>
            <a:endParaRPr kumimoji="0" lang="en-GB" sz="2800" b="0" i="0" u="none" strike="noStrike" kern="1200" cap="none" spc="0" normalizeH="0" baseline="0" noProof="0" dirty="0">
              <a:ln>
                <a:noFill/>
              </a:ln>
              <a:solidFill>
                <a:srgbClr val="C00000"/>
              </a:solidFill>
              <a:effectLst/>
              <a:uLnTx/>
              <a:uFillTx/>
              <a:latin typeface="Mohr" panose="00000500000000000000" pitchFamily="50" charset="0"/>
              <a:ea typeface="+mn-ea"/>
              <a:cs typeface="+mn-cs"/>
            </a:endParaRPr>
          </a:p>
        </p:txBody>
      </p:sp>
      <p:sp>
        <p:nvSpPr>
          <p:cNvPr id="3" name="TextBox 2">
            <a:extLst>
              <a:ext uri="{FF2B5EF4-FFF2-40B4-BE49-F238E27FC236}">
                <a16:creationId xmlns:a16="http://schemas.microsoft.com/office/drawing/2014/main" id="{54AAB248-FCDB-7CDB-7994-69A0F4665077}"/>
              </a:ext>
            </a:extLst>
          </p:cNvPr>
          <p:cNvSpPr txBox="1"/>
          <p:nvPr/>
        </p:nvSpPr>
        <p:spPr>
          <a:xfrm>
            <a:off x="6516994" y="109825"/>
            <a:ext cx="5196470" cy="738664"/>
          </a:xfrm>
          <a:prstGeom prst="rect">
            <a:avLst/>
          </a:prstGeom>
          <a:solidFill>
            <a:schemeClr val="accent5">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ptos" panose="02110004020202020204"/>
                <a:ea typeface="+mn-ea"/>
                <a:cs typeface="+mn-cs"/>
              </a:rPr>
              <a:t>Visiting sixth forms and colleges is essential to help you decide where you want to go next and what you want to study. Here are some examples of open events coming up</a:t>
            </a:r>
          </a:p>
        </p:txBody>
      </p:sp>
      <p:pic>
        <p:nvPicPr>
          <p:cNvPr id="11" name="Picture 10">
            <a:extLst>
              <a:ext uri="{FF2B5EF4-FFF2-40B4-BE49-F238E27FC236}">
                <a16:creationId xmlns:a16="http://schemas.microsoft.com/office/drawing/2014/main" id="{4E9B1E6D-E367-B332-6194-D5D56ADDD773}"/>
              </a:ext>
            </a:extLst>
          </p:cNvPr>
          <p:cNvPicPr>
            <a:picLocks noChangeAspect="1"/>
          </p:cNvPicPr>
          <p:nvPr/>
        </p:nvPicPr>
        <p:blipFill>
          <a:blip r:embed="rId4"/>
          <a:stretch>
            <a:fillRect/>
          </a:stretch>
        </p:blipFill>
        <p:spPr>
          <a:xfrm>
            <a:off x="4598906" y="1235276"/>
            <a:ext cx="5661915" cy="2095773"/>
          </a:xfrm>
          <a:prstGeom prst="rect">
            <a:avLst/>
          </a:prstGeom>
        </p:spPr>
      </p:pic>
      <p:pic>
        <p:nvPicPr>
          <p:cNvPr id="12" name="Picture 11">
            <a:extLst>
              <a:ext uri="{FF2B5EF4-FFF2-40B4-BE49-F238E27FC236}">
                <a16:creationId xmlns:a16="http://schemas.microsoft.com/office/drawing/2014/main" id="{FE2CF366-885F-D28B-0C42-67F00E129285}"/>
              </a:ext>
            </a:extLst>
          </p:cNvPr>
          <p:cNvPicPr>
            <a:picLocks noChangeAspect="1"/>
          </p:cNvPicPr>
          <p:nvPr/>
        </p:nvPicPr>
        <p:blipFill>
          <a:blip r:embed="rId5"/>
          <a:stretch>
            <a:fillRect/>
          </a:stretch>
        </p:blipFill>
        <p:spPr>
          <a:xfrm>
            <a:off x="3645027" y="3310056"/>
            <a:ext cx="4085559" cy="2888171"/>
          </a:xfrm>
          <a:prstGeom prst="rect">
            <a:avLst/>
          </a:prstGeom>
        </p:spPr>
      </p:pic>
      <p:sp>
        <p:nvSpPr>
          <p:cNvPr id="16" name="TextBox 15">
            <a:extLst>
              <a:ext uri="{FF2B5EF4-FFF2-40B4-BE49-F238E27FC236}">
                <a16:creationId xmlns:a16="http://schemas.microsoft.com/office/drawing/2014/main" id="{E4D45689-0316-1766-8F4E-C357B2D43C6D}"/>
              </a:ext>
            </a:extLst>
          </p:cNvPr>
          <p:cNvSpPr txBox="1"/>
          <p:nvPr/>
        </p:nvSpPr>
        <p:spPr>
          <a:xfrm>
            <a:off x="8234670" y="3903480"/>
            <a:ext cx="3393208" cy="2299797"/>
          </a:xfrm>
          <a:prstGeom prst="rect">
            <a:avLst/>
          </a:prstGeom>
          <a:solidFill>
            <a:srgbClr val="99FF99"/>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70C0"/>
                </a:solidFill>
                <a:effectLst/>
                <a:uLnTx/>
                <a:uFillTx/>
                <a:latin typeface="Arial" panose="020B0604020202020204" pitchFamily="34" charset="0"/>
                <a:ea typeface="+mn-ea"/>
                <a:cs typeface="+mn-cs"/>
              </a:rPr>
              <a:t>Events</a:t>
            </a:r>
          </a:p>
          <a:p>
            <a:pPr marL="0" marR="0" lvl="0" indent="0" algn="l" defTabSz="914400" rtl="0" eaLnBrk="1" fontAlgn="auto" latinLnBrk="0" hangingPunct="1">
              <a:lnSpc>
                <a:spcPts val="195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70C0"/>
                </a:solidFill>
                <a:effectLst/>
                <a:uLnTx/>
                <a:uFillTx/>
                <a:latin typeface="Arial" panose="020B0604020202020204" pitchFamily="34" charset="0"/>
                <a:ea typeface="+mn-ea"/>
                <a:cs typeface="+mn-cs"/>
              </a:rPr>
              <a:t>London Design &amp; Engineering UTC Open Evening: 7th October 2025: </a:t>
            </a:r>
            <a:r>
              <a:rPr kumimoji="0" lang="en-US" sz="1200" b="1" i="0" u="sng" strike="noStrike" kern="1200" cap="none" spc="0" normalizeH="0" baseline="0" noProof="0" dirty="0">
                <a:ln>
                  <a:noFill/>
                </a:ln>
                <a:solidFill>
                  <a:srgbClr val="0070C0"/>
                </a:solidFill>
                <a:effectLst/>
                <a:uLnTx/>
                <a:uFillTx/>
                <a:latin typeface="Arial" panose="020B0604020202020204" pitchFamily="34" charset="0"/>
                <a:ea typeface="+mn-ea"/>
                <a:cs typeface="+mn-cs"/>
                <a:hlinkClick r:id="rId6" tooltip="Open Evening - 7th October 2025">
                  <a:extLst>
                    <a:ext uri="{A12FA001-AC4F-418D-AE19-62706E023703}">
                      <ahyp:hlinkClr xmlns:ahyp="http://schemas.microsoft.com/office/drawing/2018/hyperlinkcolor" val="tx"/>
                    </a:ext>
                  </a:extLst>
                </a:hlinkClick>
              </a:rPr>
              <a:t>Click here to book</a:t>
            </a:r>
            <a:endParaRPr kumimoji="0" lang="en-US" sz="1200" b="0" i="0" u="none" strike="noStrike" kern="1200" cap="none" spc="0" normalizeH="0" baseline="0" noProof="0" dirty="0">
              <a:ln>
                <a:noFill/>
              </a:ln>
              <a:solidFill>
                <a:srgbClr val="0070C0"/>
              </a:solidFill>
              <a:effectLst/>
              <a:uLnTx/>
              <a:uFillTx/>
              <a:latin typeface="Arial" panose="020B0604020202020204" pitchFamily="34" charset="0"/>
              <a:ea typeface="+mn-ea"/>
              <a:cs typeface="+mn-cs"/>
            </a:endParaRPr>
          </a:p>
          <a:p>
            <a:pPr marL="0" marR="0" lvl="0" indent="0" algn="l" defTabSz="914400" rtl="0" eaLnBrk="1" fontAlgn="auto" latinLnBrk="0" hangingPunct="1">
              <a:lnSpc>
                <a:spcPts val="195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70C0"/>
                </a:solidFill>
                <a:effectLst/>
                <a:uLnTx/>
                <a:uFillTx/>
                <a:latin typeface="Arial" panose="020B0604020202020204" pitchFamily="34" charset="0"/>
                <a:ea typeface="+mn-ea"/>
                <a:cs typeface="+mn-cs"/>
              </a:rPr>
              <a:t>London Design &amp; Engineering UTC Open Evening: 25th November 2025: </a:t>
            </a:r>
            <a:r>
              <a:rPr kumimoji="0" lang="en-US" sz="1200" b="1" i="0" u="sng" strike="noStrike" kern="1200" cap="none" spc="0" normalizeH="0" baseline="0" noProof="0" dirty="0">
                <a:ln>
                  <a:noFill/>
                </a:ln>
                <a:solidFill>
                  <a:srgbClr val="0070C0"/>
                </a:solidFill>
                <a:effectLst/>
                <a:uLnTx/>
                <a:uFillTx/>
                <a:latin typeface="Arial" panose="020B0604020202020204" pitchFamily="34" charset="0"/>
                <a:ea typeface="+mn-ea"/>
                <a:cs typeface="+mn-cs"/>
                <a:hlinkClick r:id="rId7" tooltip="Open Evening - 25th November 2025">
                  <a:extLst>
                    <a:ext uri="{A12FA001-AC4F-418D-AE19-62706E023703}">
                      <ahyp:hlinkClr xmlns:ahyp="http://schemas.microsoft.com/office/drawing/2018/hyperlinkcolor" val="tx"/>
                    </a:ext>
                  </a:extLst>
                </a:hlinkClick>
              </a:rPr>
              <a:t>Click here to book</a:t>
            </a:r>
            <a:endParaRPr kumimoji="0" lang="en-US" sz="1200" b="0" i="0" u="none" strike="noStrike" kern="1200" cap="none" spc="0" normalizeH="0" baseline="0" noProof="0" dirty="0">
              <a:ln>
                <a:noFill/>
              </a:ln>
              <a:solidFill>
                <a:srgbClr val="0070C0"/>
              </a:solidFill>
              <a:effectLst/>
              <a:uLnTx/>
              <a:uFillTx/>
              <a:latin typeface="Arial" panose="020B0604020202020204" pitchFamily="34" charset="0"/>
              <a:ea typeface="+mn-ea"/>
              <a:cs typeface="+mn-cs"/>
            </a:endParaRPr>
          </a:p>
          <a:p>
            <a:pPr marL="0" marR="0" lvl="0" indent="0" algn="l" defTabSz="914400" rtl="0" eaLnBrk="1" fontAlgn="auto" latinLnBrk="0" hangingPunct="1">
              <a:lnSpc>
                <a:spcPts val="195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70C0"/>
                </a:solidFill>
                <a:effectLst/>
                <a:uLnTx/>
                <a:uFillTx/>
                <a:latin typeface="Arial" panose="020B0604020202020204" pitchFamily="34" charset="0"/>
                <a:ea typeface="+mn-ea"/>
                <a:cs typeface="+mn-cs"/>
              </a:rPr>
              <a:t>London Design &amp; Engineering UTC Open Event: 04th July 2026: </a:t>
            </a:r>
            <a:r>
              <a:rPr kumimoji="0" lang="en-US" sz="1200" b="1" i="0" u="sng" strike="noStrike" kern="1200" cap="none" spc="0" normalizeH="0" baseline="0" noProof="0" dirty="0">
                <a:ln>
                  <a:noFill/>
                </a:ln>
                <a:solidFill>
                  <a:srgbClr val="0070C0"/>
                </a:solidFill>
                <a:effectLst/>
                <a:uLnTx/>
                <a:uFillTx/>
                <a:latin typeface="Arial" panose="020B0604020202020204" pitchFamily="34" charset="0"/>
                <a:ea typeface="+mn-ea"/>
                <a:cs typeface="+mn-cs"/>
                <a:hlinkClick r:id="rId6" tooltip="Open Day - 5th July 2025">
                  <a:extLst>
                    <a:ext uri="{A12FA001-AC4F-418D-AE19-62706E023703}">
                      <ahyp:hlinkClr xmlns:ahyp="http://schemas.microsoft.com/office/drawing/2018/hyperlinkcolor" val="tx"/>
                    </a:ext>
                  </a:extLst>
                </a:hlinkClick>
              </a:rPr>
              <a:t>Click here to book</a:t>
            </a:r>
            <a:endParaRPr kumimoji="0" lang="en-US" sz="1200" b="0" i="0" u="none" strike="noStrike" kern="1200" cap="none" spc="0" normalizeH="0" baseline="0" noProof="0" dirty="0">
              <a:ln>
                <a:noFill/>
              </a:ln>
              <a:solidFill>
                <a:srgbClr val="0070C0"/>
              </a:solidFill>
              <a:effectLst/>
              <a:uLnTx/>
              <a:uFillTx/>
              <a:latin typeface="Arial" panose="020B0604020202020204" pitchFamily="34" charset="0"/>
              <a:ea typeface="+mn-ea"/>
              <a:cs typeface="+mn-cs"/>
            </a:endParaRPr>
          </a:p>
        </p:txBody>
      </p:sp>
      <p:pic>
        <p:nvPicPr>
          <p:cNvPr id="19" name="Picture 18">
            <a:extLst>
              <a:ext uri="{FF2B5EF4-FFF2-40B4-BE49-F238E27FC236}">
                <a16:creationId xmlns:a16="http://schemas.microsoft.com/office/drawing/2014/main" id="{02D5B31D-24FC-0827-4B66-128D3F699E79}"/>
              </a:ext>
            </a:extLst>
          </p:cNvPr>
          <p:cNvPicPr>
            <a:picLocks noChangeAspect="1"/>
          </p:cNvPicPr>
          <p:nvPr/>
        </p:nvPicPr>
        <p:blipFill>
          <a:blip r:embed="rId8"/>
          <a:stretch>
            <a:fillRect/>
          </a:stretch>
        </p:blipFill>
        <p:spPr>
          <a:xfrm>
            <a:off x="10592592" y="3140743"/>
            <a:ext cx="1215207" cy="860432"/>
          </a:xfrm>
          <a:prstGeom prst="rect">
            <a:avLst/>
          </a:prstGeom>
        </p:spPr>
      </p:pic>
      <p:sp>
        <p:nvSpPr>
          <p:cNvPr id="20" name="TextBox 19">
            <a:extLst>
              <a:ext uri="{FF2B5EF4-FFF2-40B4-BE49-F238E27FC236}">
                <a16:creationId xmlns:a16="http://schemas.microsoft.com/office/drawing/2014/main" id="{1EF2DCF3-EDED-69F0-F96D-85DD9A9C42F3}"/>
              </a:ext>
            </a:extLst>
          </p:cNvPr>
          <p:cNvSpPr txBox="1"/>
          <p:nvPr/>
        </p:nvSpPr>
        <p:spPr>
          <a:xfrm>
            <a:off x="58058" y="1214283"/>
            <a:ext cx="3294742" cy="4355038"/>
          </a:xfrm>
          <a:prstGeom prst="rect">
            <a:avLst/>
          </a:prstGeom>
          <a:solidFill>
            <a:srgbClr val="99FF99"/>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70C0"/>
                </a:solidFill>
                <a:effectLst/>
                <a:uLnTx/>
                <a:uFillTx/>
                <a:latin typeface="Aptos" panose="02110004020202020204"/>
                <a:ea typeface="+mn-ea"/>
                <a:cs typeface="+mn-cs"/>
              </a:rPr>
              <a:t>Haberdashers Hatcham Sixth Form Open Morning:  Saturday 29</a:t>
            </a:r>
            <a:r>
              <a:rPr kumimoji="0" lang="en-GB" sz="1400" b="1" i="0" u="none" strike="noStrike" kern="1200" cap="none" spc="0" normalizeH="0" baseline="30000" noProof="0" dirty="0">
                <a:ln>
                  <a:noFill/>
                </a:ln>
                <a:solidFill>
                  <a:srgbClr val="0070C0"/>
                </a:solidFill>
                <a:effectLst/>
                <a:uLnTx/>
                <a:uFillTx/>
                <a:latin typeface="Aptos" panose="02110004020202020204"/>
                <a:ea typeface="+mn-ea"/>
                <a:cs typeface="+mn-cs"/>
              </a:rPr>
              <a:t>th</a:t>
            </a:r>
            <a:r>
              <a:rPr kumimoji="0" lang="en-GB" sz="1400" b="1" i="0" u="none" strike="noStrike" kern="1200" cap="none" spc="0" normalizeH="0" baseline="0" noProof="0" dirty="0">
                <a:ln>
                  <a:noFill/>
                </a:ln>
                <a:solidFill>
                  <a:srgbClr val="0070C0"/>
                </a:solidFill>
                <a:effectLst/>
                <a:uLnTx/>
                <a:uFillTx/>
                <a:latin typeface="Aptos" panose="02110004020202020204"/>
                <a:ea typeface="+mn-ea"/>
                <a:cs typeface="+mn-cs"/>
              </a:rPr>
              <a:t> November 10:00-12:30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70C0"/>
              </a:solidFill>
              <a:effectLst/>
              <a:uLnTx/>
              <a:uFillTx/>
              <a:latin typeface="Aptos" panose="02110004020202020204"/>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0070C0"/>
                </a:solidFill>
                <a:effectLst/>
                <a:uLnTx/>
                <a:uFillTx/>
                <a:latin typeface="Aptos" panose="02110004020202020204"/>
                <a:ea typeface="+mn-ea"/>
                <a:cs typeface="+mn-cs"/>
              </a:rPr>
              <a:t>London Nautical City of London Academy  6th Form Open Evening:  12</a:t>
            </a:r>
            <a:r>
              <a:rPr kumimoji="0" lang="en-US" sz="1400" b="1" i="0" u="none" strike="noStrike" kern="1200" cap="none" spc="0" normalizeH="0" baseline="30000" noProof="0" dirty="0">
                <a:ln>
                  <a:noFill/>
                </a:ln>
                <a:solidFill>
                  <a:srgbClr val="0070C0"/>
                </a:solidFill>
                <a:effectLst/>
                <a:uLnTx/>
                <a:uFillTx/>
                <a:latin typeface="Aptos" panose="02110004020202020204"/>
                <a:ea typeface="+mn-ea"/>
                <a:cs typeface="+mn-cs"/>
              </a:rPr>
              <a:t>th</a:t>
            </a:r>
            <a:r>
              <a:rPr kumimoji="0" lang="en-US" sz="1400" b="1" i="0" u="none" strike="noStrike" kern="1200" cap="none" spc="0" normalizeH="0" baseline="0" noProof="0" dirty="0">
                <a:ln>
                  <a:noFill/>
                </a:ln>
                <a:solidFill>
                  <a:srgbClr val="0070C0"/>
                </a:solidFill>
                <a:effectLst/>
                <a:uLnTx/>
                <a:uFillTx/>
                <a:latin typeface="Aptos" panose="02110004020202020204"/>
                <a:ea typeface="+mn-ea"/>
                <a:cs typeface="+mn-cs"/>
              </a:rPr>
              <a:t>  November 17:00 till 19:00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0070C0"/>
              </a:solidFill>
              <a:effectLst/>
              <a:uLnTx/>
              <a:uFillTx/>
              <a:latin typeface="Aptos" panose="02110004020202020204"/>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0070C0"/>
                </a:solidFill>
                <a:effectLst/>
                <a:uLnTx/>
                <a:uFillTx/>
                <a:latin typeface="Aptos" panose="02110004020202020204"/>
                <a:ea typeface="+mn-ea"/>
                <a:cs typeface="+mn-cs"/>
              </a:rPr>
              <a:t>The Charter North Sixth Form Open Evening: 5th of November 2025 from 16:30 till 19:00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0070C0"/>
              </a:solidFill>
              <a:effectLst/>
              <a:uLnTx/>
              <a:uFillTx/>
              <a:latin typeface="Aptos" panose="02110004020202020204"/>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0070C0"/>
                </a:solidFill>
                <a:effectLst/>
                <a:uLnTx/>
                <a:uFillTx/>
                <a:latin typeface="Aptos" panose="02110004020202020204"/>
                <a:ea typeface="+mn-ea"/>
                <a:cs typeface="+mn-cs"/>
              </a:rPr>
              <a:t>Thomas Tallis Sixth Form OPEN EVENING Wednesday 15 October 2025</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0070C0"/>
              </a:solidFill>
              <a:effectLst/>
              <a:uLnTx/>
              <a:uFillTx/>
              <a:latin typeface="Aptos" panose="02110004020202020204"/>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0070C0"/>
                </a:solidFill>
                <a:effectLst/>
                <a:uLnTx/>
                <a:uFillTx/>
                <a:latin typeface="Aptos" panose="02110004020202020204"/>
                <a:ea typeface="+mn-ea"/>
                <a:cs typeface="+mn-cs"/>
              </a:rPr>
              <a:t>STAC Sixth Form Open Evening: Thursday 20th November 2025 External students 16:45 till 17:30</a:t>
            </a:r>
            <a:endParaRPr kumimoji="0" lang="en-GB" sz="1400" b="1" i="0" u="none" strike="noStrike" kern="1200" cap="none" spc="0" normalizeH="0" baseline="0" noProof="0" dirty="0">
              <a:ln>
                <a:noFill/>
              </a:ln>
              <a:solidFill>
                <a:srgbClr val="0070C0"/>
              </a:solidFill>
              <a:effectLst/>
              <a:uLnTx/>
              <a:uFillTx/>
              <a:latin typeface="Aptos" panose="02110004020202020204"/>
              <a:ea typeface="+mn-ea"/>
              <a:cs typeface="+mn-cs"/>
            </a:endParaRPr>
          </a:p>
        </p:txBody>
      </p:sp>
    </p:spTree>
    <p:extLst>
      <p:ext uri="{BB962C8B-B14F-4D97-AF65-F5344CB8AC3E}">
        <p14:creationId xmlns:p14="http://schemas.microsoft.com/office/powerpoint/2010/main" val="5788516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6A78A4B-1D97-B825-A114-0D416FF444CF}"/>
              </a:ext>
            </a:extLst>
          </p:cNvPr>
          <p:cNvSpPr txBox="1"/>
          <p:nvPr/>
        </p:nvSpPr>
        <p:spPr>
          <a:xfrm>
            <a:off x="567286" y="827412"/>
            <a:ext cx="6096000" cy="4413516"/>
          </a:xfrm>
          <a:prstGeom prst="rect">
            <a:avLst/>
          </a:prstGeom>
          <a:noFill/>
        </p:spPr>
        <p:txBody>
          <a:bodyPr wrap="square">
            <a:spAutoFit/>
          </a:bodyPr>
          <a:lstStyle/>
          <a:p>
            <a:pPr>
              <a:lnSpc>
                <a:spcPct val="90000"/>
              </a:lnSpc>
            </a:pPr>
            <a:r>
              <a:rPr lang="en-US" sz="1800" dirty="0"/>
              <a:t>All students have access to Unifrog- they have been sent an invitation by email. Create your password and start using now.</a:t>
            </a:r>
          </a:p>
          <a:p>
            <a:pPr>
              <a:lnSpc>
                <a:spcPct val="90000"/>
              </a:lnSpc>
            </a:pPr>
            <a:endParaRPr lang="en-US" sz="1800" dirty="0"/>
          </a:p>
          <a:p>
            <a:pPr>
              <a:lnSpc>
                <a:spcPct val="90000"/>
              </a:lnSpc>
            </a:pPr>
            <a:r>
              <a:rPr lang="en-US" sz="1800" dirty="0"/>
              <a:t>Parents and carers can also create an account to explore pathways and careers and support their child with exploration and recording of skills and experiences.</a:t>
            </a:r>
          </a:p>
          <a:p>
            <a:pPr>
              <a:lnSpc>
                <a:spcPct val="90000"/>
              </a:lnSpc>
            </a:pPr>
            <a:endParaRPr lang="en-US" sz="1800" dirty="0"/>
          </a:p>
          <a:p>
            <a:pPr>
              <a:lnSpc>
                <a:spcPct val="90000"/>
              </a:lnSpc>
            </a:pPr>
            <a:r>
              <a:rPr lang="en-US" sz="1800" dirty="0"/>
              <a:t>CV builder, career profiles, work experience guides and more available</a:t>
            </a:r>
          </a:p>
          <a:p>
            <a:pPr>
              <a:lnSpc>
                <a:spcPct val="90000"/>
              </a:lnSpc>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mn-ea"/>
                <a:cs typeface="+mn-cs"/>
              </a:rPr>
              <a:t>To make your parent/ carer account, go to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mn-ea"/>
                <a:cs typeface="+mn-cs"/>
                <a:hlinkClick r:id="rId2"/>
              </a:rPr>
              <a:t>https://www.unifrog.org/code</a:t>
            </a:r>
            <a:r>
              <a:rPr kumimoji="0" lang="en-US" sz="1800" b="0" i="0" u="none" strike="noStrike" kern="1200" cap="none" spc="0" normalizeH="0" baseline="0" noProof="0" dirty="0">
                <a:ln>
                  <a:noFill/>
                </a:ln>
                <a:solidFill>
                  <a:srgbClr val="000000"/>
                </a:solidFill>
                <a:effectLst/>
                <a:uLnTx/>
                <a:uFillTx/>
                <a:latin typeface="Arial"/>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mn-ea"/>
                <a:cs typeface="+mn-cs"/>
              </a:rPr>
              <a:t>and input the sign-up code: DPTFparents</a:t>
            </a:r>
          </a:p>
          <a:p>
            <a:pPr>
              <a:lnSpc>
                <a:spcPct val="90000"/>
              </a:lnSpc>
            </a:pPr>
            <a:endParaRPr lang="en-US" sz="1800" dirty="0"/>
          </a:p>
          <a:p>
            <a:pPr>
              <a:lnSpc>
                <a:spcPct val="90000"/>
              </a:lnSpc>
            </a:pPr>
            <a:endParaRPr lang="en-US" dirty="0"/>
          </a:p>
          <a:p>
            <a:pPr>
              <a:lnSpc>
                <a:spcPct val="90000"/>
              </a:lnSpc>
            </a:pPr>
            <a:endParaRPr lang="en-US" sz="1800" dirty="0"/>
          </a:p>
        </p:txBody>
      </p:sp>
      <p:pic>
        <p:nvPicPr>
          <p:cNvPr id="4" name="Picture 3">
            <a:extLst>
              <a:ext uri="{FF2B5EF4-FFF2-40B4-BE49-F238E27FC236}">
                <a16:creationId xmlns:a16="http://schemas.microsoft.com/office/drawing/2014/main" id="{0CC6C3DC-5D41-2E2F-5BC1-58D7D356A008}"/>
              </a:ext>
            </a:extLst>
          </p:cNvPr>
          <p:cNvPicPr>
            <a:picLocks noChangeAspect="1"/>
          </p:cNvPicPr>
          <p:nvPr/>
        </p:nvPicPr>
        <p:blipFill>
          <a:blip r:embed="rId3"/>
          <a:stretch>
            <a:fillRect/>
          </a:stretch>
        </p:blipFill>
        <p:spPr>
          <a:xfrm>
            <a:off x="8554044" y="358330"/>
            <a:ext cx="3070670" cy="3070670"/>
          </a:xfrm>
          <a:prstGeom prst="rect">
            <a:avLst/>
          </a:prstGeom>
        </p:spPr>
      </p:pic>
      <p:sp>
        <p:nvSpPr>
          <p:cNvPr id="7" name="Rectangle 6">
            <a:extLst>
              <a:ext uri="{FF2B5EF4-FFF2-40B4-BE49-F238E27FC236}">
                <a16:creationId xmlns:a16="http://schemas.microsoft.com/office/drawing/2014/main" id="{A802092E-82D0-BF62-7A82-752CA3E9AF77}"/>
              </a:ext>
            </a:extLst>
          </p:cNvPr>
          <p:cNvSpPr/>
          <p:nvPr/>
        </p:nvSpPr>
        <p:spPr>
          <a:xfrm>
            <a:off x="0" y="6028777"/>
            <a:ext cx="12192000" cy="775564"/>
          </a:xfrm>
          <a:prstGeom prst="rect">
            <a:avLst/>
          </a:prstGeom>
          <a:solidFill>
            <a:srgbClr val="00B0F0"/>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srgbClr val="FFFF00"/>
                </a:solidFill>
                <a:effectLst/>
                <a:uLnTx/>
                <a:uFillTx/>
                <a:latin typeface="Mohr" panose="00000500000000000000" pitchFamily="50" charset="0"/>
                <a:ea typeface="+mn-ea"/>
                <a:cs typeface="+mn-cs"/>
              </a:rPr>
              <a:t>Explore    Dream      Discover</a:t>
            </a:r>
            <a:endParaRPr kumimoji="0" lang="en-GB" sz="1800" b="0" i="0" u="none" strike="noStrike" kern="0" cap="none" spc="0" normalizeH="0" baseline="0" noProof="0" dirty="0">
              <a:ln>
                <a:noFill/>
              </a:ln>
              <a:solidFill>
                <a:srgbClr val="FFFF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43202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FC51B53-8321-01BF-8FF6-67A7F75E697C}"/>
              </a:ext>
            </a:extLst>
          </p:cNvPr>
          <p:cNvSpPr txBox="1"/>
          <p:nvPr/>
        </p:nvSpPr>
        <p:spPr>
          <a:xfrm>
            <a:off x="638881" y="670218"/>
            <a:ext cx="10909640" cy="1065836"/>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1700">
                <a:latin typeface="+mj-lt"/>
                <a:ea typeface="+mj-ea"/>
                <a:cs typeface="+mj-cs"/>
              </a:rPr>
              <a:t>Post-16:  Plan A and Plan B</a:t>
            </a:r>
          </a:p>
          <a:p>
            <a:pPr algn="ctr">
              <a:lnSpc>
                <a:spcPct val="90000"/>
              </a:lnSpc>
              <a:spcBef>
                <a:spcPct val="0"/>
              </a:spcBef>
              <a:spcAft>
                <a:spcPts val="600"/>
              </a:spcAft>
            </a:pPr>
            <a:r>
              <a:rPr lang="en-US" sz="1700">
                <a:latin typeface="+mj-lt"/>
                <a:ea typeface="+mj-ea"/>
                <a:cs typeface="+mj-cs"/>
              </a:rPr>
              <a:t>Short list sixth forms and colleges </a:t>
            </a:r>
          </a:p>
          <a:p>
            <a:pPr algn="ctr">
              <a:lnSpc>
                <a:spcPct val="90000"/>
              </a:lnSpc>
              <a:spcBef>
                <a:spcPct val="0"/>
              </a:spcBef>
              <a:spcAft>
                <a:spcPts val="600"/>
              </a:spcAft>
            </a:pPr>
            <a:r>
              <a:rPr lang="en-US" sz="1700">
                <a:latin typeface="+mj-lt"/>
                <a:ea typeface="+mj-ea"/>
                <a:cs typeface="+mj-cs"/>
              </a:rPr>
              <a:t>Careers Meeting invitation and notes</a:t>
            </a:r>
          </a:p>
        </p:txBody>
      </p:sp>
      <p:pic>
        <p:nvPicPr>
          <p:cNvPr id="12" name="Picture 11">
            <a:extLst>
              <a:ext uri="{FF2B5EF4-FFF2-40B4-BE49-F238E27FC236}">
                <a16:creationId xmlns:a16="http://schemas.microsoft.com/office/drawing/2014/main" id="{3B3FA1AB-E3CE-3718-9313-FCBCE309CB1F}"/>
              </a:ext>
            </a:extLst>
          </p:cNvPr>
          <p:cNvPicPr>
            <a:picLocks noChangeAspect="1"/>
          </p:cNvPicPr>
          <p:nvPr/>
        </p:nvPicPr>
        <p:blipFill>
          <a:blip r:embed="rId2"/>
          <a:stretch>
            <a:fillRect/>
          </a:stretch>
        </p:blipFill>
        <p:spPr>
          <a:xfrm>
            <a:off x="292608" y="3212488"/>
            <a:ext cx="3758184" cy="2414633"/>
          </a:xfrm>
          <a:prstGeom prst="rect">
            <a:avLst/>
          </a:prstGeom>
        </p:spPr>
      </p:pic>
      <p:pic>
        <p:nvPicPr>
          <p:cNvPr id="14" name="Picture 13">
            <a:extLst>
              <a:ext uri="{FF2B5EF4-FFF2-40B4-BE49-F238E27FC236}">
                <a16:creationId xmlns:a16="http://schemas.microsoft.com/office/drawing/2014/main" id="{4AE96C22-E0CC-451F-1D11-BCE51EEE3073}"/>
              </a:ext>
            </a:extLst>
          </p:cNvPr>
          <p:cNvPicPr>
            <a:picLocks noChangeAspect="1"/>
          </p:cNvPicPr>
          <p:nvPr/>
        </p:nvPicPr>
        <p:blipFill>
          <a:blip r:embed="rId3"/>
          <a:stretch>
            <a:fillRect/>
          </a:stretch>
        </p:blipFill>
        <p:spPr>
          <a:xfrm>
            <a:off x="4216908" y="3254767"/>
            <a:ext cx="3758184" cy="2330074"/>
          </a:xfrm>
          <a:prstGeom prst="rect">
            <a:avLst/>
          </a:prstGeom>
        </p:spPr>
      </p:pic>
      <p:pic>
        <p:nvPicPr>
          <p:cNvPr id="10" name="Picture 9">
            <a:extLst>
              <a:ext uri="{FF2B5EF4-FFF2-40B4-BE49-F238E27FC236}">
                <a16:creationId xmlns:a16="http://schemas.microsoft.com/office/drawing/2014/main" id="{5367A0A9-072B-B40B-2DDA-00BFBB8108EE}"/>
              </a:ext>
            </a:extLst>
          </p:cNvPr>
          <p:cNvPicPr>
            <a:picLocks noChangeAspect="1"/>
          </p:cNvPicPr>
          <p:nvPr/>
        </p:nvPicPr>
        <p:blipFill>
          <a:blip r:embed="rId4"/>
          <a:stretch>
            <a:fillRect/>
          </a:stretch>
        </p:blipFill>
        <p:spPr>
          <a:xfrm>
            <a:off x="8141208" y="3259465"/>
            <a:ext cx="3758184" cy="2320678"/>
          </a:xfrm>
          <a:prstGeom prst="rect">
            <a:avLst/>
          </a:prstGeom>
        </p:spPr>
      </p:pic>
      <p:pic>
        <p:nvPicPr>
          <p:cNvPr id="3" name="Picture 2">
            <a:extLst>
              <a:ext uri="{FF2B5EF4-FFF2-40B4-BE49-F238E27FC236}">
                <a16:creationId xmlns:a16="http://schemas.microsoft.com/office/drawing/2014/main" id="{F81712EA-5570-F56D-71FB-C0B892EC2D30}"/>
              </a:ext>
            </a:extLst>
          </p:cNvPr>
          <p:cNvPicPr>
            <a:picLocks noChangeAspect="1"/>
          </p:cNvPicPr>
          <p:nvPr/>
        </p:nvPicPr>
        <p:blipFill>
          <a:blip r:embed="rId5"/>
          <a:stretch>
            <a:fillRect/>
          </a:stretch>
        </p:blipFill>
        <p:spPr>
          <a:xfrm>
            <a:off x="10897194" y="152994"/>
            <a:ext cx="1123356" cy="1123356"/>
          </a:xfrm>
          <a:prstGeom prst="rect">
            <a:avLst/>
          </a:prstGeom>
        </p:spPr>
      </p:pic>
      <p:pic>
        <p:nvPicPr>
          <p:cNvPr id="4" name="Picture 3">
            <a:extLst>
              <a:ext uri="{FF2B5EF4-FFF2-40B4-BE49-F238E27FC236}">
                <a16:creationId xmlns:a16="http://schemas.microsoft.com/office/drawing/2014/main" id="{B1ED30BF-7061-082A-8F34-1E1A617B18EA}"/>
              </a:ext>
            </a:extLst>
          </p:cNvPr>
          <p:cNvPicPr>
            <a:picLocks noChangeAspect="1"/>
          </p:cNvPicPr>
          <p:nvPr/>
        </p:nvPicPr>
        <p:blipFill>
          <a:blip r:embed="rId6"/>
          <a:stretch>
            <a:fillRect/>
          </a:stretch>
        </p:blipFill>
        <p:spPr>
          <a:xfrm>
            <a:off x="9927846" y="87527"/>
            <a:ext cx="969348" cy="1188823"/>
          </a:xfrm>
          <a:prstGeom prst="rect">
            <a:avLst/>
          </a:prstGeom>
        </p:spPr>
      </p:pic>
    </p:spTree>
    <p:extLst>
      <p:ext uri="{BB962C8B-B14F-4D97-AF65-F5344CB8AC3E}">
        <p14:creationId xmlns:p14="http://schemas.microsoft.com/office/powerpoint/2010/main" val="39792273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E4C49C-AC06-DBE3-E12F-6FE772B62680}"/>
              </a:ext>
            </a:extLst>
          </p:cNvPr>
          <p:cNvSpPr txBox="1"/>
          <p:nvPr/>
        </p:nvSpPr>
        <p:spPr>
          <a:xfrm>
            <a:off x="1398494" y="5201726"/>
            <a:ext cx="8462682" cy="1656274"/>
          </a:xfrm>
          <a:prstGeom prst="rect">
            <a:avLst/>
          </a:prstGeom>
        </p:spPr>
        <p:txBody>
          <a:bodyPr vert="horz" lIns="91440" tIns="45720" rIns="91440" bIns="45720" rtlCol="0" anchor="b">
            <a:normAutofit lnSpcReduction="10000"/>
          </a:bodyPr>
          <a:lstStyle/>
          <a:p>
            <a:pPr algn="ctr">
              <a:lnSpc>
                <a:spcPct val="90000"/>
              </a:lnSpc>
              <a:spcBef>
                <a:spcPct val="0"/>
              </a:spcBef>
              <a:spcAft>
                <a:spcPts val="600"/>
              </a:spcAft>
            </a:pPr>
            <a:r>
              <a:rPr lang="en-US" sz="3600" u="sng" dirty="0">
                <a:latin typeface="+mj-lt"/>
                <a:ea typeface="+mj-ea"/>
                <a:cs typeface="+mj-cs"/>
                <a:hlinkClick r:id="rId2"/>
              </a:rPr>
              <a:t>Tools to use:</a:t>
            </a:r>
          </a:p>
          <a:p>
            <a:pPr algn="ctr">
              <a:lnSpc>
                <a:spcPct val="90000"/>
              </a:lnSpc>
              <a:spcBef>
                <a:spcPct val="0"/>
              </a:spcBef>
              <a:spcAft>
                <a:spcPts val="600"/>
              </a:spcAft>
            </a:pPr>
            <a:r>
              <a:rPr lang="en-US" sz="3600" dirty="0">
                <a:latin typeface="+mj-lt"/>
                <a:ea typeface="+mj-ea"/>
                <a:cs typeface="+mj-cs"/>
                <a:hlinkClick r:id="rId2"/>
              </a:rPr>
              <a:t>https://wherecanistudy.co.uk/</a:t>
            </a:r>
            <a:endParaRPr lang="en-US" sz="3600" dirty="0">
              <a:latin typeface="+mj-lt"/>
              <a:ea typeface="+mj-ea"/>
              <a:cs typeface="+mj-cs"/>
            </a:endParaRPr>
          </a:p>
          <a:p>
            <a:pPr algn="ctr">
              <a:lnSpc>
                <a:spcPct val="90000"/>
              </a:lnSpc>
              <a:spcBef>
                <a:spcPct val="0"/>
              </a:spcBef>
              <a:spcAft>
                <a:spcPts val="600"/>
              </a:spcAft>
            </a:pPr>
            <a:r>
              <a:rPr lang="en-US" sz="3600" dirty="0">
                <a:latin typeface="+mj-lt"/>
                <a:ea typeface="+mj-ea"/>
                <a:cs typeface="+mj-cs"/>
              </a:rPr>
              <a:t>Where can I study </a:t>
            </a:r>
          </a:p>
        </p:txBody>
      </p:sp>
      <p:pic>
        <p:nvPicPr>
          <p:cNvPr id="5" name="Picture 4">
            <a:extLst>
              <a:ext uri="{FF2B5EF4-FFF2-40B4-BE49-F238E27FC236}">
                <a16:creationId xmlns:a16="http://schemas.microsoft.com/office/drawing/2014/main" id="{C9B3EE92-F68C-705F-6289-0237EC004259}"/>
              </a:ext>
            </a:extLst>
          </p:cNvPr>
          <p:cNvPicPr>
            <a:picLocks noChangeAspect="1"/>
          </p:cNvPicPr>
          <p:nvPr/>
        </p:nvPicPr>
        <p:blipFill>
          <a:blip r:embed="rId3"/>
          <a:srcRect t="13147" b="5614"/>
          <a:stretch>
            <a:fillRect/>
          </a:stretch>
        </p:blipFill>
        <p:spPr>
          <a:xfrm>
            <a:off x="20" y="10"/>
            <a:ext cx="12191980" cy="4605671"/>
          </a:xfrm>
          <a:prstGeom prst="rect">
            <a:avLst/>
          </a:prstGeom>
        </p:spPr>
      </p:pic>
    </p:spTree>
    <p:extLst>
      <p:ext uri="{BB962C8B-B14F-4D97-AF65-F5344CB8AC3E}">
        <p14:creationId xmlns:p14="http://schemas.microsoft.com/office/powerpoint/2010/main" val="25368551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C4579EC-896D-900D-305C-07592A22F296}"/>
              </a:ext>
            </a:extLst>
          </p:cNvPr>
          <p:cNvPicPr>
            <a:picLocks noChangeAspect="1"/>
          </p:cNvPicPr>
          <p:nvPr/>
        </p:nvPicPr>
        <p:blipFill>
          <a:blip r:embed="rId2"/>
          <a:srcRect l="10293" r="15448" b="-2"/>
          <a:stretch>
            <a:fillRect/>
          </a:stretch>
        </p:blipFill>
        <p:spPr>
          <a:xfrm>
            <a:off x="765775" y="702366"/>
            <a:ext cx="6028815" cy="5459890"/>
          </a:xfrm>
          <a:prstGeom prst="rect">
            <a:avLst/>
          </a:prstGeom>
        </p:spPr>
      </p:pic>
      <p:sp>
        <p:nvSpPr>
          <p:cNvPr id="3" name="TextBox 2">
            <a:extLst>
              <a:ext uri="{FF2B5EF4-FFF2-40B4-BE49-F238E27FC236}">
                <a16:creationId xmlns:a16="http://schemas.microsoft.com/office/drawing/2014/main" id="{D2CA29D4-DDBD-14C7-4011-EC667ABCDE35}"/>
              </a:ext>
            </a:extLst>
          </p:cNvPr>
          <p:cNvSpPr txBox="1"/>
          <p:nvPr/>
        </p:nvSpPr>
        <p:spPr>
          <a:xfrm>
            <a:off x="7888941" y="2133602"/>
            <a:ext cx="4069977" cy="1739150"/>
          </a:xfrm>
          <a:prstGeom prst="rect">
            <a:avLst/>
          </a:prstGeom>
        </p:spPr>
        <p:txBody>
          <a:bodyPr vert="horz" lIns="91440" tIns="45720" rIns="91440" bIns="45720" rtlCol="0">
            <a:noAutofit/>
          </a:bodyPr>
          <a:lstStyle/>
          <a:p>
            <a:pPr>
              <a:lnSpc>
                <a:spcPct val="90000"/>
              </a:lnSpc>
              <a:spcAft>
                <a:spcPts val="600"/>
              </a:spcAft>
            </a:pPr>
            <a:r>
              <a:rPr lang="en-US" sz="2800" dirty="0">
                <a:hlinkClick r:id=""/>
              </a:rPr>
              <a:t>Tools to use: </a:t>
            </a:r>
          </a:p>
          <a:p>
            <a:pPr>
              <a:lnSpc>
                <a:spcPct val="90000"/>
              </a:lnSpc>
              <a:spcAft>
                <a:spcPts val="600"/>
              </a:spcAft>
            </a:pPr>
            <a:r>
              <a:rPr lang="en-US" sz="2800" dirty="0">
                <a:hlinkClick r:id=""/>
              </a:rPr>
              <a:t>https://applicaaone.com/</a:t>
            </a:r>
            <a:endParaRPr lang="en-US" sz="2800" dirty="0"/>
          </a:p>
          <a:p>
            <a:pPr>
              <a:lnSpc>
                <a:spcPct val="90000"/>
              </a:lnSpc>
              <a:spcAft>
                <a:spcPts val="600"/>
              </a:spcAft>
            </a:pPr>
            <a:endParaRPr lang="en-US" sz="2800" dirty="0"/>
          </a:p>
          <a:p>
            <a:pPr>
              <a:lnSpc>
                <a:spcPct val="90000"/>
              </a:lnSpc>
              <a:spcAft>
                <a:spcPts val="600"/>
              </a:spcAft>
            </a:pPr>
            <a:r>
              <a:rPr lang="en-US" sz="2800" dirty="0"/>
              <a:t>APPLICAAONE </a:t>
            </a:r>
          </a:p>
        </p:txBody>
      </p:sp>
    </p:spTree>
    <p:extLst>
      <p:ext uri="{BB962C8B-B14F-4D97-AF65-F5344CB8AC3E}">
        <p14:creationId xmlns:p14="http://schemas.microsoft.com/office/powerpoint/2010/main" val="19450742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8218" y="992459"/>
            <a:ext cx="9568873" cy="3782741"/>
          </a:xfrm>
        </p:spPr>
        <p:txBody>
          <a:bodyPr>
            <a:normAutofit fontScale="90000"/>
          </a:bodyPr>
          <a:lstStyle/>
          <a:p>
            <a:br>
              <a:rPr lang="en-GB" dirty="0"/>
            </a:br>
            <a:r>
              <a:rPr lang="en-GB" dirty="0"/>
              <a:t>Online application form: </a:t>
            </a:r>
            <a:br>
              <a:rPr lang="en-GB" dirty="0"/>
            </a:br>
            <a:r>
              <a:rPr lang="en-GB" dirty="0"/>
              <a:t>Basic details (address, email, phone…)</a:t>
            </a:r>
            <a:br>
              <a:rPr lang="en-GB" dirty="0"/>
            </a:br>
            <a:r>
              <a:rPr lang="en-GB" dirty="0"/>
              <a:t>Grades (predicted, list them all)</a:t>
            </a:r>
            <a:br>
              <a:rPr lang="en-GB" dirty="0"/>
            </a:br>
            <a:r>
              <a:rPr lang="en-GB" dirty="0"/>
              <a:t>Referee- enter details below:</a:t>
            </a:r>
            <a:br>
              <a:rPr lang="en-GB" dirty="0"/>
            </a:br>
            <a:br>
              <a:rPr lang="en-GB" dirty="0"/>
            </a:br>
            <a:r>
              <a:rPr lang="en-GB" sz="4000" b="1" dirty="0">
                <a:hlinkClick r:id="rId2">
                  <a:extLst>
                    <a:ext uri="{A12FA001-AC4F-418D-AE19-62706E023703}">
                      <ahyp:hlinkClr xmlns:ahyp="http://schemas.microsoft.com/office/drawing/2018/hyperlinkcolor" val="tx"/>
                    </a:ext>
                  </a:extLst>
                </a:hlinkClick>
              </a:rPr>
              <a:t>cnembhard@deptfordgreen.co.uk</a:t>
            </a:r>
            <a:br>
              <a:rPr lang="en-GB" sz="4000" dirty="0"/>
            </a:br>
            <a:br>
              <a:rPr lang="en-GB" sz="4000" dirty="0"/>
            </a:br>
            <a:r>
              <a:rPr lang="en-GB" sz="4000" dirty="0"/>
              <a:t>Tel: 0208 469 4896</a:t>
            </a:r>
            <a:br>
              <a:rPr lang="en-GB" sz="4000" dirty="0"/>
            </a:br>
            <a:r>
              <a:rPr lang="en-GB" sz="4000" dirty="0"/>
              <a:t>Name: Celine Nembhard</a:t>
            </a:r>
            <a:br>
              <a:rPr lang="en-GB" sz="4000" dirty="0"/>
            </a:br>
            <a:br>
              <a:rPr lang="en-GB" sz="4000" dirty="0"/>
            </a:br>
            <a:r>
              <a:rPr lang="en-GB" sz="4000" dirty="0"/>
              <a:t>Any Questions, get in touch </a:t>
            </a:r>
          </a:p>
        </p:txBody>
      </p:sp>
      <p:pic>
        <p:nvPicPr>
          <p:cNvPr id="3" name="Picture 2">
            <a:extLst>
              <a:ext uri="{FF2B5EF4-FFF2-40B4-BE49-F238E27FC236}">
                <a16:creationId xmlns:a16="http://schemas.microsoft.com/office/drawing/2014/main" id="{6B2972A0-8CB9-47A0-AFC2-D11B661F9954}"/>
              </a:ext>
            </a:extLst>
          </p:cNvPr>
          <p:cNvPicPr>
            <a:picLocks noChangeAspect="1"/>
          </p:cNvPicPr>
          <p:nvPr/>
        </p:nvPicPr>
        <p:blipFill>
          <a:blip r:embed="rId3"/>
          <a:stretch>
            <a:fillRect/>
          </a:stretch>
        </p:blipFill>
        <p:spPr>
          <a:xfrm>
            <a:off x="10984655" y="222562"/>
            <a:ext cx="969348" cy="1188823"/>
          </a:xfrm>
          <a:prstGeom prst="rect">
            <a:avLst/>
          </a:prstGeom>
        </p:spPr>
      </p:pic>
      <p:sp>
        <p:nvSpPr>
          <p:cNvPr id="5" name="Rectangle 4">
            <a:extLst>
              <a:ext uri="{FF2B5EF4-FFF2-40B4-BE49-F238E27FC236}">
                <a16:creationId xmlns:a16="http://schemas.microsoft.com/office/drawing/2014/main" id="{BEA8BD6D-0700-473F-A86B-C7769DA49733}"/>
              </a:ext>
            </a:extLst>
          </p:cNvPr>
          <p:cNvSpPr/>
          <p:nvPr/>
        </p:nvSpPr>
        <p:spPr>
          <a:xfrm>
            <a:off x="-13767" y="6181396"/>
            <a:ext cx="12192000" cy="80124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9E78498E-D368-483D-8EC3-B045E3E80886}"/>
              </a:ext>
            </a:extLst>
          </p:cNvPr>
          <p:cNvPicPr>
            <a:picLocks noChangeAspect="1"/>
          </p:cNvPicPr>
          <p:nvPr/>
        </p:nvPicPr>
        <p:blipFill>
          <a:blip r:embed="rId4"/>
          <a:stretch>
            <a:fillRect/>
          </a:stretch>
        </p:blipFill>
        <p:spPr>
          <a:xfrm>
            <a:off x="1593703" y="6050296"/>
            <a:ext cx="8977059" cy="1230227"/>
          </a:xfrm>
          <a:prstGeom prst="rect">
            <a:avLst/>
          </a:prstGeom>
        </p:spPr>
      </p:pic>
    </p:spTree>
    <p:extLst>
      <p:ext uri="{BB962C8B-B14F-4D97-AF65-F5344CB8AC3E}">
        <p14:creationId xmlns:p14="http://schemas.microsoft.com/office/powerpoint/2010/main" val="10631563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929E7-D6D0-9AB1-A9F2-DC8B0C8560A7}"/>
              </a:ext>
            </a:extLst>
          </p:cNvPr>
          <p:cNvSpPr>
            <a:spLocks noGrp="1"/>
          </p:cNvSpPr>
          <p:nvPr>
            <p:ph type="title"/>
          </p:nvPr>
        </p:nvSpPr>
        <p:spPr/>
        <p:txBody>
          <a:bodyPr/>
          <a:lstStyle/>
          <a:p>
            <a:r>
              <a:rPr lang="en-GB" b="1" dirty="0"/>
              <a:t>THANK YOU! Now, over to you! </a:t>
            </a:r>
          </a:p>
        </p:txBody>
      </p:sp>
      <p:pic>
        <p:nvPicPr>
          <p:cNvPr id="4" name="Picture 3">
            <a:extLst>
              <a:ext uri="{FF2B5EF4-FFF2-40B4-BE49-F238E27FC236}">
                <a16:creationId xmlns:a16="http://schemas.microsoft.com/office/drawing/2014/main" id="{FB332A2D-88C5-DC97-2250-FB4DE2328F3F}"/>
              </a:ext>
            </a:extLst>
          </p:cNvPr>
          <p:cNvPicPr>
            <a:picLocks noChangeAspect="1"/>
          </p:cNvPicPr>
          <p:nvPr/>
        </p:nvPicPr>
        <p:blipFill>
          <a:blip r:embed="rId2"/>
          <a:stretch>
            <a:fillRect/>
          </a:stretch>
        </p:blipFill>
        <p:spPr>
          <a:xfrm>
            <a:off x="949859" y="1406288"/>
            <a:ext cx="10403941" cy="5201971"/>
          </a:xfrm>
          <a:prstGeom prst="rect">
            <a:avLst/>
          </a:prstGeom>
        </p:spPr>
      </p:pic>
    </p:spTree>
    <p:extLst>
      <p:ext uri="{BB962C8B-B14F-4D97-AF65-F5344CB8AC3E}">
        <p14:creationId xmlns:p14="http://schemas.microsoft.com/office/powerpoint/2010/main" val="118136027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5|0.3|0.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E8E1FE6E4B2B64DAFE3B3ED7B481E46" ma:contentTypeVersion="17" ma:contentTypeDescription="Create a new document." ma:contentTypeScope="" ma:versionID="a5637dae6c7c019e17633092050d28a7">
  <xsd:schema xmlns:xsd="http://www.w3.org/2001/XMLSchema" xmlns:xs="http://www.w3.org/2001/XMLSchema" xmlns:p="http://schemas.microsoft.com/office/2006/metadata/properties" xmlns:ns2="df4f87ad-7aa4-4853-a98c-2a8832f354f4" xmlns:ns3="dc1efb22-675f-441e-b923-000b7296a4da" targetNamespace="http://schemas.microsoft.com/office/2006/metadata/properties" ma:root="true" ma:fieldsID="9934914c361935dbd220c4e622c0c9ba" ns2:_="" ns3:_="">
    <xsd:import namespace="df4f87ad-7aa4-4853-a98c-2a8832f354f4"/>
    <xsd:import namespace="dc1efb22-675f-441e-b923-000b7296a4d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Location" minOccurs="0"/>
                <xsd:element ref="ns2:MediaServiceOCR" minOccurs="0"/>
                <xsd:element ref="ns2:MediaServiceGenerationTime" minOccurs="0"/>
                <xsd:element ref="ns2:MediaServiceEventHashCode"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4f87ad-7aa4-4853-a98c-2a8832f354f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1ee82-07ae-4ac0-8088-eace7c1a7a6b" ma:termSetId="09814cd3-568e-fe90-9814-8d621ff8fb84" ma:anchorId="fba54fb3-c3e1-fe81-a776-ca4b69148c4d" ma:open="true" ma:isKeyword="false">
      <xsd:complexType>
        <xsd:sequence>
          <xsd:element ref="pc:Terms" minOccurs="0" maxOccurs="1"/>
        </xsd:sequence>
      </xsd:complex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c1efb22-675f-441e-b923-000b7296a4da"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18" nillable="true" ma:displayName="Taxonomy Catch All Column" ma:hidden="true" ma:list="{2aeb438f-a9b7-46ea-9812-c36515030eed}" ma:internalName="TaxCatchAll" ma:showField="CatchAllData" ma:web="dc1efb22-675f-441e-b923-000b7296a4d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f4f87ad-7aa4-4853-a98c-2a8832f354f4">
      <Terms xmlns="http://schemas.microsoft.com/office/infopath/2007/PartnerControls"/>
    </lcf76f155ced4ddcb4097134ff3c332f>
    <TaxCatchAll xmlns="dc1efb22-675f-441e-b923-000b7296a4da" xsi:nil="true"/>
  </documentManagement>
</p:properties>
</file>

<file path=customXml/itemProps1.xml><?xml version="1.0" encoding="utf-8"?>
<ds:datastoreItem xmlns:ds="http://schemas.openxmlformats.org/officeDocument/2006/customXml" ds:itemID="{AE170D6A-B083-4668-B3F1-1563A677E3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f4f87ad-7aa4-4853-a98c-2a8832f354f4"/>
    <ds:schemaRef ds:uri="dc1efb22-675f-441e-b923-000b7296a4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CA58BA-20CA-4101-B0A7-D75A3FF82CB0}">
  <ds:schemaRefs>
    <ds:schemaRef ds:uri="http://schemas.microsoft.com/sharepoint/v3/contenttype/forms"/>
  </ds:schemaRefs>
</ds:datastoreItem>
</file>

<file path=customXml/itemProps3.xml><?xml version="1.0" encoding="utf-8"?>
<ds:datastoreItem xmlns:ds="http://schemas.openxmlformats.org/officeDocument/2006/customXml" ds:itemID="{FFCF1C1A-8154-42E0-B270-14B6DA7A8C6D}">
  <ds:schemaRefs>
    <ds:schemaRef ds:uri="dc1efb22-675f-441e-b923-000b7296a4da"/>
    <ds:schemaRef ds:uri="df4f87ad-7aa4-4853-a98c-2a8832f354f4"/>
    <ds:schemaRef ds:uri="http://purl.org/dc/terms/"/>
    <ds:schemaRef ds:uri="http://schemas.microsoft.com/office/2006/metadata/properties"/>
    <ds:schemaRef ds:uri="http://schemas.openxmlformats.org/package/2006/metadata/core-properties"/>
    <ds:schemaRef ds:uri="http://schemas.microsoft.com/office/2006/documentManagement/types"/>
    <ds:schemaRef ds:uri="http://purl.org/dc/elements/1.1/"/>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8150</TotalTime>
  <Words>3330</Words>
  <Application>Microsoft Office PowerPoint</Application>
  <PresentationFormat>Widescreen</PresentationFormat>
  <Paragraphs>487</Paragraphs>
  <Slides>46</Slides>
  <Notes>6</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46</vt:i4>
      </vt:variant>
    </vt:vector>
  </HeadingPairs>
  <TitlesOfParts>
    <vt:vector size="60" baseType="lpstr">
      <vt:lpstr>Abadi</vt:lpstr>
      <vt:lpstr>Aptos</vt:lpstr>
      <vt:lpstr>Aptos Display</vt:lpstr>
      <vt:lpstr>Arial</vt:lpstr>
      <vt:lpstr>Bahnschrift</vt:lpstr>
      <vt:lpstr>Calibri</vt:lpstr>
      <vt:lpstr>Century Gothic</vt:lpstr>
      <vt:lpstr>Franklin Gothic Book</vt:lpstr>
      <vt:lpstr>Inter</vt:lpstr>
      <vt:lpstr>Mohr</vt:lpstr>
      <vt:lpstr>Times New Roman</vt:lpstr>
      <vt:lpstr>Tw Cen MT</vt:lpstr>
      <vt:lpstr>Wingdings</vt:lpstr>
      <vt:lpstr>Office Theme</vt:lpstr>
      <vt:lpstr>PowerPoint Presentation</vt:lpstr>
      <vt:lpstr>Success at GCSE: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Attendance expectations</vt:lpstr>
      <vt:lpstr>PowerPoint Presentation</vt:lpstr>
      <vt:lpstr>PowerPoint Presentation</vt:lpstr>
      <vt:lpstr>PowerPoint Presentation</vt:lpstr>
      <vt:lpstr>PowerPoint Presentation</vt:lpstr>
      <vt:lpstr>PowerPoint Presentation</vt:lpstr>
      <vt:lpstr>Success at GCSE: Effective Revision Techniques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Choose the right task.</vt:lpstr>
      <vt:lpstr>  POST -16  options and CHOICES Parents evening 24/09/25</vt:lpstr>
      <vt:lpstr> Celine Nembhard  Careers and Enrichment Lead  cnembhard@deptfordgreen.co.uk  Tel: 0208 469 4896   Do get in touch if you have any queries.</vt:lpstr>
      <vt:lpstr>PARTICIPATION AGE- REMINDER</vt:lpstr>
      <vt:lpstr>Post 16 Options</vt:lpstr>
      <vt:lpstr>PowerPoint Presentation</vt:lpstr>
      <vt:lpstr>Sixth forms, Sixth Form Colleges and other organisations, including: Access Creative ADA Big Creative Education Capel Manor College Capital City Group Colleges Christ The King sixth form colleges ELAM Goldsmiths University Haberdashers Hatcham Harris Academy Kinetic Football Academy Lewisham and Southwark Colleges London Design &amp; Engineering UTC London Screen Academy  London South Bank University Sedgehill Sixth Form  SFH6 - Sydenham and Forest Hill School Sixth Form Shooters Hill Sixth Form College STAC The Brit Thomas Tallis Sixth Form   </vt:lpstr>
      <vt:lpstr>PowerPoint Presentation</vt:lpstr>
      <vt:lpstr>DECISIONS</vt:lpstr>
      <vt:lpstr>Levels? </vt:lpstr>
      <vt:lpstr>Currently, what are the options after GCSEs? If you have achieved 5 GCSEs at grade 4/5 and above including English and Maths, you can do either:</vt:lpstr>
      <vt:lpstr>What can you do next after GCSEs, if you have not yet achieved 5 GCSEs including English and Maths? You could do: </vt:lpstr>
      <vt:lpstr>PowerPoint Presentation</vt:lpstr>
      <vt:lpstr>PowerPoint Presentation</vt:lpstr>
      <vt:lpstr>APPLICATION PROCESS Like primary, secondary school and university? </vt:lpstr>
      <vt:lpstr>Timeline</vt:lpstr>
      <vt:lpstr>PowerPoint Presentation</vt:lpstr>
      <vt:lpstr>PowerPoint Presentation</vt:lpstr>
      <vt:lpstr>PowerPoint Presentation</vt:lpstr>
      <vt:lpstr>PowerPoint Presentation</vt:lpstr>
      <vt:lpstr>PowerPoint Presentation</vt:lpstr>
      <vt:lpstr> Online application form:  Basic details (address, email, phone…) Grades (predicted, list them all) Referee- enter details below:  cnembhard@deptfordgreen.co.uk  Tel: 0208 469 4896 Name: Celine Nembhard  Any Questions, get in touch </vt:lpstr>
      <vt:lpstr>THANK YOU! Now, over to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10 GCSE Information Evening</dc:title>
  <dc:creator>John Callaghan</dc:creator>
  <cp:lastModifiedBy>John Callaghan</cp:lastModifiedBy>
  <cp:revision>293</cp:revision>
  <dcterms:created xsi:type="dcterms:W3CDTF">2024-09-05T10:12:06Z</dcterms:created>
  <dcterms:modified xsi:type="dcterms:W3CDTF">2025-09-25T11:07:08Z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0x0101007E8E1FE6E4B2B64DAFE3B3ED7B481E46</vt:lpwstr>
  </property>
  <property fmtid="{D5CDD505-2E9C-101B-9397-08002B2CF9AE}" pid="3" name="MediaServiceImageTags">
    <vt:lpwstr/>
  </property>
</Properties>
</file>